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256" r:id="rId4"/>
    <p:sldId id="257" r:id="rId5"/>
    <p:sldId id="267" r:id="rId6"/>
    <p:sldId id="258" r:id="rId7"/>
    <p:sldId id="265" r:id="rId8"/>
    <p:sldId id="266" r:id="rId9"/>
    <p:sldId id="264" r:id="rId10"/>
    <p:sldId id="261" r:id="rId11"/>
    <p:sldId id="260" r:id="rId12"/>
    <p:sldId id="263" r:id="rId13"/>
    <p:sldId id="271" r:id="rId14"/>
    <p:sldId id="268" r:id="rId15"/>
    <p:sldId id="262" r:id="rId16"/>
  </p:sldIdLst>
  <p:sldSz cx="12192000" cy="6858000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ídl Václav" initials="LV" lastIdx="1" clrIdx="0">
    <p:extLst>
      <p:ext uri="{19B8F6BF-5375-455C-9EA6-DF929625EA0E}">
        <p15:presenceInfo xmlns:p15="http://schemas.microsoft.com/office/powerpoint/2012/main" xmlns="" userId="Lídl Václa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0E8B-AC0E-4626-BAEE-6DC8366EDFA6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7E575-80FC-498B-8980-CBB02DA631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241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7E575-80FC-498B-8980-CBB02DA631E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957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22D498-847D-4716-B391-FB0F963D2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419F126-2524-4C32-B1A9-77019FA38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E5C4EBC-A74E-48D1-AA9C-66903281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4FBBA08-A03D-4D7F-B512-9E68647E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E55B6BE-BA40-4DBD-9974-6D07DD21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202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FB17EB-D915-41D1-90F5-4F335E8E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22CBD3F-6911-452F-8F21-272B010E1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D48D4F8-FE33-4140-B88D-CFFEDA86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C4FA0E9-7101-44DE-8AF4-7A7AC6F2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93B5F24-9E95-42FC-953C-222C7EC0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32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234EF72-B8DE-4C91-8851-C305F9D35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CF72B77-9E3C-4B7C-87B7-52554FA5B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C0CF2BE-5EB1-4AFF-A1A7-E68454F6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8863F1D-21A4-4322-A6F2-D8F4F97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6C101FF-AA26-4C4F-9DFC-70947333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358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79D69-766D-4D1B-8881-1B51C02D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1C1B27B-DEC7-45F4-9F1C-C7C901032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14A390-83BE-467E-B76F-F91970F0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455B910-84CD-49F1-806B-338CDB55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FE83C67-45C2-469F-A489-55B984A4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439BCA-EA51-4F6D-A062-7CE5B4A2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5F8C56E-B66B-4E3B-8991-C17E74C4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6991D55-18CA-4F6D-A447-8CEB2CEA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010D5A-E03D-49D4-A631-750E28EB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1169780-EF45-45C5-AAA7-15034DB2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327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64CF70-8DBE-4D62-A308-C4469B76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24816A-A662-4CCA-BDA2-BF4AC6346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6C1C2AC-C679-4E2E-9F3B-7E93785BC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1C392FA-50EE-4AF6-B4DD-6A3FB1C6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765A7A2-9827-43B8-AE11-30FE34B5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C0C2BB1-BE3E-4C59-A691-6C183FD7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869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2C1586-A12D-4BBD-AA24-A816F103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E3E6369-D869-44AF-A110-7F8D688F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8C30AA3E-7D3C-446E-8C7F-F476E49BD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BF672C2-1861-4500-A123-92337B80E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A3071C6A-F780-4B1F-8309-C1922735D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A7C9EF6F-AE88-4FF5-826F-F9C673F0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128DF38-F21D-494D-B4FD-0328AED5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978C545-39A5-47CD-BF73-DAC39421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75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00EA2E-A01B-4BED-85F7-717EB9B5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D753D37-2D1D-47E2-9517-5D12EE2E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C290382-C410-4AF3-B512-C473C608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57A6774-D21A-4527-98E2-961814A3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16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A7804A1-6B23-4A92-BC77-35F9F06A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30125D9A-3D94-48EB-B9C6-BA37AF7A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9308455-BBF8-47B4-B866-9A344FF2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17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8CFE0F-9277-48B2-A46E-DC4DEE49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B92D1AA-E980-4875-9A61-32681F62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CBF80BF7-F678-47D8-BE63-F9042B091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63F7687-5C05-4EAB-B716-19CDEC09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1280B0E-A7EA-4427-A71F-6F8CA4D4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91E43DE-CDA2-4A3E-B6EE-DA8DE5B3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606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340DF1-F203-4F44-8B52-CA3BE1E9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FA3C701-8661-4509-B827-00BF79360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440A56E9-2707-4900-AC86-7793F688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A9B711-DF3E-4E31-A189-5F0B333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4F26556-8437-4563-8B16-F4DC43C0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AC1251C-F82A-43E1-BA7D-AD9BA1E2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052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645D190-AEAD-456C-AE92-BB2C860F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31A7B4B-0C34-44EA-BFC6-293BB2EEA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0173DE-E334-4BEB-8E8C-4EBFFB217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0AA5-9D6C-4C7B-8E81-036229960B02}" type="datetimeFigureOut">
              <a:rPr lang="cs-CZ" smtClean="0"/>
              <a:pPr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D6ABCB6-01A3-40ED-9EAD-FAB9490FA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2A0F568-D801-4C72-9BBC-94F7B74E6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E152-F3F3-49F8-875A-B89351F9F3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8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hyperlink" Target="tel:+380%20951%20427%2033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ojtech.vraspir@czechtrade.cz" TargetMode="External"/><Relationship Id="rId5" Type="http://schemas.openxmlformats.org/officeDocument/2006/relationships/hyperlink" Target="tel:+380%20677%20051%20964" TargetMode="External"/><Relationship Id="rId4" Type="http://schemas.openxmlformats.org/officeDocument/2006/relationships/hyperlink" Target="mailto:oksana.antonenko@czechtrade.cz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mailto:ukrajina@mpo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sinessklubukrajina.cz/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klubukrajina.cz/clenove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914C269-95E0-4817-A159-1BA435F69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9245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B7C078-96EE-49E1-9F5D-C3AD7AB5C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DF57C9C-8039-4E9F-864B-EA2457ACA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732" y="1405812"/>
            <a:ext cx="7479040" cy="4127250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Aktivity Ministerstva průmyslu a obchodu ČR vůči Ukrajině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35C806F2-711F-4E3A-8B6E-365431388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16392" y="5658072"/>
            <a:ext cx="746960" cy="746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751358E-70AC-4658-B05C-100435E88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924" y="4428932"/>
            <a:ext cx="3463680" cy="22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2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0CCF65C-CC1D-4E6A-AC01-25E8E3EE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Zapojme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Ukrajinu</a:t>
            </a:r>
            <a:endParaRPr lang="cs-CZ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5453BD9-64AD-4003-B80A-ACF26E51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878"/>
            <a:ext cx="10515600" cy="4351338"/>
          </a:xfrm>
        </p:spPr>
        <p:txBody>
          <a:bodyPr/>
          <a:lstStyle/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Sbíráme podněty na ukrajinské straně</a:t>
            </a: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Koordinace projektů ve spolupráci s Donio.cz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3A67BD4-43FD-433A-B5A5-FC05A7713A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0"/>
            <a:ext cx="455090" cy="6951216"/>
          </a:xfrm>
          <a:prstGeom prst="rect">
            <a:avLst/>
          </a:prstGeom>
        </p:spPr>
      </p:pic>
      <p:pic>
        <p:nvPicPr>
          <p:cNvPr id="1026" name="Picture 2" descr="https://uploads-ssl.webflow.com/642af08a074d2cd6e6926d95/6475aeedeb7bfed0699241e9_6e584536-1a60-45ac-b2ff-9ad0c2d25ba8.png.jpeg">
            <a:extLst>
              <a:ext uri="{FF2B5EF4-FFF2-40B4-BE49-F238E27FC236}">
                <a16:creationId xmlns:a16="http://schemas.microsoft.com/office/drawing/2014/main" xmlns="" id="{C54AF65F-8A06-422F-B762-89F303CC1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498684" y="3960894"/>
            <a:ext cx="3544986" cy="24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s-ssl.webflow.com/642af08a074d2cd6e6926d95/642ebffbe672162a6a60e93f_3a02ef19-fe9f-404e-ba39-b4b137844888.png.jpeg">
            <a:extLst>
              <a:ext uri="{FF2B5EF4-FFF2-40B4-BE49-F238E27FC236}">
                <a16:creationId xmlns:a16="http://schemas.microsoft.com/office/drawing/2014/main" xmlns="" id="{2DE6A3BC-5F2B-451B-8686-AEAB0E01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6511" y="3960894"/>
            <a:ext cx="2382308" cy="24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s-ssl.webflow.com/642af08a074d2cd6e6926d95/6480651326b50c077835c4f7_e04a3b5b-658d-4ee4-a1e5-4cd1001a0cba.jpg">
            <a:extLst>
              <a:ext uri="{FF2B5EF4-FFF2-40B4-BE49-F238E27FC236}">
                <a16:creationId xmlns:a16="http://schemas.microsoft.com/office/drawing/2014/main" xmlns="" id="{0607ACFC-4762-46CC-A97C-712D564E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3960893"/>
            <a:ext cx="3098446" cy="24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7C2EE720-4A6E-45C6-A85E-74DC8ECB6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8200" y="485020"/>
            <a:ext cx="8082272" cy="13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25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B7733C-41A8-47E5-BF08-D138C8E2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CzechTrade</a:t>
            </a:r>
            <a:endParaRPr lang="cs-CZ" b="1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BAA3F5B-8F16-4892-8716-98D13473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606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Aktivní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vyhledávání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exportních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příležitostí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Získávání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obchodních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kontaktů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Prezentace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výrobků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Poradenství</a:t>
            </a:r>
            <a:endParaRPr lang="cs-CZ" b="1" cap="all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9C35D0F-FE81-4FDA-817E-E328819A9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6910" y="0"/>
            <a:ext cx="455090" cy="69423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4251FE5B-A5E5-4E2F-9835-86C5AFD3A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1689" y="-1"/>
            <a:ext cx="3195221" cy="1825625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DDF21470-5806-4065-8AB2-BCCF77419D02}"/>
              </a:ext>
            </a:extLst>
          </p:cNvPr>
          <p:cNvSpPr/>
          <p:nvPr/>
        </p:nvSpPr>
        <p:spPr>
          <a:xfrm>
            <a:off x="2355390" y="4399994"/>
            <a:ext cx="327216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Oksana </a:t>
            </a:r>
            <a:r>
              <a:rPr lang="cs-CZ" sz="1900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Antonenko</a:t>
            </a:r>
            <a:endParaRPr lang="cs-CZ" sz="1900" b="1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en-US" sz="16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CzechTrade</a:t>
            </a:r>
            <a:r>
              <a:rPr lang="en-US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Ukrajina – Kyjev </a:t>
            </a:r>
          </a:p>
          <a:p>
            <a:r>
              <a:rPr lang="cs-CZ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Ředitelka zahraniční kanceláře</a:t>
            </a:r>
          </a:p>
          <a:p>
            <a:endParaRPr lang="cs-CZ" sz="19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  <a:hlinkClick r:id="rId4" tooltip="oksana.antonenko@czechtrade.cz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oksana.antonenko@czechtrade.cz</a:t>
            </a:r>
            <a:endParaRPr lang="cs-CZ" sz="12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  <a:hlinkClick r:id="rId5" tooltip="+380 677 051 96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+380 677 051 964</a:t>
            </a:r>
            <a:endParaRPr lang="sv-SE" sz="12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40/10, </a:t>
            </a:r>
            <a:r>
              <a:rPr lang="cs-CZ" sz="12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vul</a:t>
            </a:r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. Ivana Franka</a:t>
            </a:r>
            <a: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,</a:t>
            </a:r>
            <a:b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01054, </a:t>
            </a:r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Kyjev</a:t>
            </a:r>
            <a: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/>
            </a:r>
            <a:br>
              <a:rPr lang="sv-SE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Ukrajina</a:t>
            </a:r>
            <a:endParaRPr lang="sv-SE" sz="12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91A09AA0-F904-43CA-A745-B8D37E188A7F}"/>
              </a:ext>
            </a:extLst>
          </p:cNvPr>
          <p:cNvSpPr/>
          <p:nvPr/>
        </p:nvSpPr>
        <p:spPr>
          <a:xfrm>
            <a:off x="7597011" y="4399994"/>
            <a:ext cx="5084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900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Vojtěch Vraspír</a:t>
            </a:r>
          </a:p>
          <a:p>
            <a:r>
              <a:rPr lang="en-US" sz="16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CzechTrade</a:t>
            </a:r>
            <a:r>
              <a:rPr lang="en-US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Ukrajina – Lvov </a:t>
            </a:r>
          </a:p>
          <a:p>
            <a:r>
              <a:rPr lang="cs-CZ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Ředitel zahraniční kanceláře</a:t>
            </a:r>
          </a:p>
          <a:p>
            <a:endParaRPr lang="cs-CZ" sz="19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  <a:hlinkClick r:id="rId6" tooltip="vojtech.vraspir@czechtrade.cz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vojtech.vraspir@czechtrade.cz</a:t>
            </a:r>
            <a:endParaRPr lang="cs-CZ" sz="12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  <a:hlinkClick r:id="rId7" tooltip="+380 951 427 33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+380 951 427 336</a:t>
            </a:r>
            <a:endParaRPr lang="cs-CZ" sz="12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cs-CZ" sz="12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Antonovyča</a:t>
            </a:r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130/a</a:t>
            </a:r>
            <a:b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79057, Lvov</a:t>
            </a:r>
            <a:b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cs-CZ" sz="12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Ukrajina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4F1AF84-D3E1-421B-8CF8-358E120809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677" y="4437724"/>
            <a:ext cx="1410713" cy="197499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B58EC4D7-3731-462E-A8CC-49572C7AFB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298" y="4458935"/>
            <a:ext cx="1410713" cy="19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54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9CC5A9-3029-41E2-B79B-1DC14502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BKUA </a:t>
            </a:r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v letošním roce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E376279-97D0-4F72-A7E6-D3E37D04B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Jaro 2024</a:t>
            </a:r>
          </a:p>
          <a:p>
            <a:pPr lvl="1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Strojírenská mise na Ukrajinu</a:t>
            </a:r>
          </a:p>
          <a:p>
            <a:pPr lvl="1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URBIS Smart City Fair</a:t>
            </a:r>
          </a:p>
          <a:p>
            <a:pPr lvl="1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ČOÚ na </a:t>
            </a:r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Rebuild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Ukraine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3.0 ve Varšavě</a:t>
            </a: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Podzim 2024</a:t>
            </a:r>
          </a:p>
          <a:p>
            <a:pPr lvl="1"/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Contact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Ukraine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2024 v Brně</a:t>
            </a:r>
          </a:p>
          <a:p>
            <a:pPr lvl="1"/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Rebuild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Ukraine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4.0 ve Varšavě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516FA28-D7C4-4AE9-934B-5F64D6DE61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0"/>
            <a:ext cx="455090" cy="69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45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D91896-E26E-4914-B8AE-1C545FD4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>
                <a:latin typeface="Segoe UI" panose="020B0502040204020203" pitchFamily="34" charset="0"/>
                <a:ea typeface="+mj-lt"/>
                <a:cs typeface="Segoe UI" panose="020B0502040204020203" pitchFamily="34" charset="0"/>
              </a:rPr>
              <a:t>Kontakty</a:t>
            </a:r>
            <a:endParaRPr lang="cs-CZ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EB31D0D-D462-4085-9A95-9B346D6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4599"/>
            <a:ext cx="4796032" cy="2392363"/>
          </a:xfrm>
        </p:spPr>
        <p:txBody>
          <a:bodyPr>
            <a:normAutofit/>
          </a:bodyPr>
          <a:lstStyle/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0D2C366-0D91-45D6-8D4D-73B59695DE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-1"/>
            <a:ext cx="6096000" cy="69600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5742169-F746-427B-9FAA-AC9A99AF8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9536" y="826408"/>
            <a:ext cx="4334264" cy="1998434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1FDA199F-698E-42C8-AE58-5A2D93A53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25718" y="3672125"/>
            <a:ext cx="1436564" cy="143656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AAB07922-BB07-43E8-ADEE-CAE9D583A8EE}"/>
              </a:ext>
            </a:extLst>
          </p:cNvPr>
          <p:cNvSpPr/>
          <p:nvPr/>
        </p:nvSpPr>
        <p:spPr>
          <a:xfrm>
            <a:off x="6096000" y="5569927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www.businessklubukrajina.cz</a:t>
            </a:r>
            <a:endParaRPr lang="cs-CZ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cs-CZ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ukrajina@mpo.cz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54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CFB31C9-0C95-47C8-BB14-D5FB2CC91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9245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3A0677-56F3-4937-863A-519B8FDD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96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klub Ukrajina (BKUA)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D8EE500-38F4-440B-AB0C-11EA08A5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736" y="1961964"/>
            <a:ext cx="9738064" cy="4046571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4000"/>
              </a:spcBef>
              <a:buClr>
                <a:srgbClr val="FFC000"/>
              </a:buClr>
              <a:buSzPct val="110000"/>
              <a:buNone/>
            </a:pPr>
            <a:r>
              <a:rPr lang="pl-PL" sz="2800" dirty="0">
                <a:solidFill>
                  <a:schemeClr val="bg1"/>
                </a:solidFill>
              </a:rPr>
              <a:t>E-katalog firem pro rekonstrukci Ukrajiny.</a:t>
            </a:r>
          </a:p>
          <a:p>
            <a:pPr marL="0" indent="0">
              <a:spcBef>
                <a:spcPts val="4000"/>
              </a:spcBef>
              <a:buClr>
                <a:srgbClr val="FFC000"/>
              </a:buClr>
              <a:buSzPct val="110000"/>
              <a:buNone/>
            </a:pPr>
            <a:r>
              <a:rPr lang="cs-CZ" sz="2800" dirty="0">
                <a:solidFill>
                  <a:schemeClr val="bg1"/>
                </a:solidFill>
              </a:rPr>
              <a:t>Sektorové</a:t>
            </a:r>
            <a:r>
              <a:rPr lang="en-US" sz="2800" dirty="0">
                <a:solidFill>
                  <a:schemeClr val="bg1"/>
                </a:solidFill>
              </a:rPr>
              <a:t> priority </a:t>
            </a:r>
            <a:r>
              <a:rPr lang="en-US" sz="2800" dirty="0" err="1">
                <a:solidFill>
                  <a:schemeClr val="bg1"/>
                </a:solidFill>
              </a:rPr>
              <a:t>českého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přístupu</a:t>
            </a:r>
            <a:r>
              <a:rPr lang="en-US" sz="2800" dirty="0">
                <a:solidFill>
                  <a:schemeClr val="bg1"/>
                </a:solidFill>
              </a:rPr>
              <a:t> k </a:t>
            </a:r>
            <a:r>
              <a:rPr lang="en-US" sz="2800" dirty="0" err="1">
                <a:solidFill>
                  <a:schemeClr val="bg1"/>
                </a:solidFill>
              </a:rPr>
              <a:t>obnově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  <a:p>
            <a:pPr marL="0" indent="0">
              <a:spcBef>
                <a:spcPts val="4000"/>
              </a:spcBef>
              <a:buClr>
                <a:srgbClr val="FFC000"/>
              </a:buClr>
              <a:buSzPct val="110000"/>
              <a:buNone/>
            </a:pPr>
            <a:r>
              <a:rPr lang="cs-CZ" sz="2800" dirty="0">
                <a:solidFill>
                  <a:schemeClr val="bg1"/>
                </a:solidFill>
              </a:rPr>
              <a:t>Business</a:t>
            </a:r>
            <a:r>
              <a:rPr lang="en-US" sz="2800" dirty="0">
                <a:solidFill>
                  <a:schemeClr val="bg1"/>
                </a:solidFill>
              </a:rPr>
              <a:t> mise, </a:t>
            </a:r>
            <a:r>
              <a:rPr lang="en-US" sz="2800" dirty="0" err="1">
                <a:solidFill>
                  <a:schemeClr val="bg1"/>
                </a:solidFill>
              </a:rPr>
              <a:t>semináře</a:t>
            </a:r>
            <a:r>
              <a:rPr lang="en-US" sz="2800" dirty="0">
                <a:solidFill>
                  <a:schemeClr val="bg1"/>
                </a:solidFill>
              </a:rPr>
              <a:t>, B2B, B2G a G2G.</a:t>
            </a:r>
            <a:endParaRPr lang="cs-CZ" sz="2800" dirty="0">
              <a:solidFill>
                <a:schemeClr val="bg1"/>
              </a:solidFill>
            </a:endParaRPr>
          </a:p>
          <a:p>
            <a:pPr marL="0" indent="0">
              <a:spcBef>
                <a:spcPts val="4000"/>
              </a:spcBef>
              <a:buClr>
                <a:srgbClr val="FFC000"/>
              </a:buClr>
              <a:buSzPct val="110000"/>
              <a:buNone/>
            </a:pPr>
            <a:r>
              <a:rPr lang="pl-PL" sz="2800" dirty="0">
                <a:solidFill>
                  <a:schemeClr val="bg1"/>
                </a:solidFill>
              </a:rPr>
              <a:t>Zapojení do finančního rámce rekonstrukce.</a:t>
            </a:r>
          </a:p>
          <a:p>
            <a:pPr marL="0" indent="0">
              <a:spcBef>
                <a:spcPts val="4000"/>
              </a:spcBef>
              <a:buClr>
                <a:srgbClr val="FFC000"/>
              </a:buClr>
              <a:buSzPct val="110000"/>
              <a:buNone/>
            </a:pPr>
            <a:r>
              <a:rPr lang="en-US" sz="2800" dirty="0" err="1">
                <a:solidFill>
                  <a:schemeClr val="bg1"/>
                </a:solidFill>
              </a:rPr>
              <a:t>České</a:t>
            </a:r>
            <a:r>
              <a:rPr lang="en-US" sz="2800" dirty="0">
                <a:solidFill>
                  <a:schemeClr val="bg1"/>
                </a:solidFill>
              </a:rPr>
              <a:t> know-how </a:t>
            </a:r>
            <a:r>
              <a:rPr lang="en-US" sz="2800" dirty="0" err="1">
                <a:solidFill>
                  <a:schemeClr val="bg1"/>
                </a:solidFill>
              </a:rPr>
              <a:t>při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integraci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Ukrajiny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  <a:p>
            <a:pPr marL="0" indent="0">
              <a:spcBef>
                <a:spcPts val="4000"/>
              </a:spcBef>
              <a:buClr>
                <a:srgbClr val="FFC000"/>
              </a:buClr>
              <a:buSzPct val="110000"/>
              <a:buNone/>
            </a:pPr>
            <a:r>
              <a:rPr lang="en-US" sz="2800" dirty="0" err="1">
                <a:solidFill>
                  <a:schemeClr val="bg1"/>
                </a:solidFill>
              </a:rPr>
              <a:t>Zvýšení</a:t>
            </a:r>
            <a:r>
              <a:rPr lang="en-US" sz="2800" dirty="0">
                <a:solidFill>
                  <a:schemeClr val="bg1"/>
                </a:solidFill>
              </a:rPr>
              <a:t> stability </a:t>
            </a:r>
            <a:r>
              <a:rPr lang="en-US" sz="2800" dirty="0" err="1">
                <a:solidFill>
                  <a:schemeClr val="bg1"/>
                </a:solidFill>
              </a:rPr>
              <a:t>ukrajinského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podnikatelského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prostředí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3424CA5A-0436-4A1D-B569-E341EA91A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8303" y="1825625"/>
            <a:ext cx="260181" cy="418291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DB235A62-F8A6-47F7-BEF2-9A11704DB22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7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4E6957F-725F-4EFF-9F50-63EE6CE201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637" y="1690688"/>
            <a:ext cx="11101273" cy="24626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1CE12A-228B-4C0A-91F1-A8D73812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Partnerské instituce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D53CF0BB-8404-47E0-9B04-BE88E6CD8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637" y="4153362"/>
            <a:ext cx="11101277" cy="246267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xmlns="" id="{945B0844-22F7-4C2B-8B96-BBD305866D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-1"/>
            <a:ext cx="455090" cy="6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39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0EDE2186-C613-4908-AB63-350BFDAE1A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-1"/>
            <a:ext cx="455090" cy="692458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9CEBCC-947E-4A5A-8363-CD31DD61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409"/>
            <a:ext cx="10515600" cy="1325563"/>
          </a:xfrm>
        </p:spPr>
        <p:txBody>
          <a:bodyPr/>
          <a:lstStyle/>
          <a:p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Více než 200 členů</a:t>
            </a:r>
            <a:endParaRPr lang="cs-CZ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410A96D-A60E-44EC-ADB2-A4BE0463EC31}"/>
              </a:ext>
            </a:extLst>
          </p:cNvPr>
          <p:cNvSpPr/>
          <p:nvPr/>
        </p:nvSpPr>
        <p:spPr>
          <a:xfrm>
            <a:off x="838200" y="6308209"/>
            <a:ext cx="6123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Aktuální stav na: </a:t>
            </a:r>
            <a:r>
              <a:rPr lang="cs-CZ" dirty="0">
                <a:hlinkClick r:id="rId3"/>
              </a:rPr>
              <a:t>https://www.businessklubukrajina.cz/clenove</a:t>
            </a:r>
            <a:endParaRPr 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0C93693-937A-49D9-9EE5-7F8E0DEDA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r="-18737"/>
          <a:stretch/>
        </p:blipFill>
        <p:spPr>
          <a:xfrm>
            <a:off x="838200" y="1690688"/>
            <a:ext cx="2393272" cy="43912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73D81D4-B95C-421D-AE40-D7C626BA7D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48360" y="1690689"/>
            <a:ext cx="2031483" cy="4391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06F0CEF-AA57-44B8-BCC3-BF004A7755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79843" y="1690689"/>
            <a:ext cx="2010160" cy="43912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B34CA96-1DCB-4903-B338-264EF82802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90003" y="1690688"/>
            <a:ext cx="2070527" cy="38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11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2A42ACB-946E-4890-B9C4-149A916A8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73469" y="0"/>
            <a:ext cx="4522609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A46AE0-7AE3-42A9-84F8-79625E84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Business mise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8FBC920-A558-48B0-85AD-8577B250C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1276" cy="4351338"/>
          </a:xfrm>
        </p:spPr>
        <p:txBody>
          <a:bodyPr/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BKUA 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organizuje incomingové a </a:t>
            </a:r>
            <a:r>
              <a:rPr lang="cs-CZ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outgoingové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 mise</a:t>
            </a:r>
          </a:p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Doprovodné mise k cestám vládního zmocněnce pro rekonstrukci Ukrajiny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Regionální business mise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Business mise v oblastech nerostného bohatství, energetiky, vodíku, teplárenství…</a:t>
            </a: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46CB86E-16CE-4730-A7DC-58B3115F9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0"/>
            <a:ext cx="455090" cy="6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57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DB95768-CBC3-4A0B-AF4A-FAA484BF6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73469" y="0"/>
            <a:ext cx="4522609" cy="69334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F3BA7F-60F7-4E9E-B625-5912C3C2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Veletrhy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CF030BB-AE9A-4249-A3DD-B90953FF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BKUA 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organizuje účast na veletrzích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Rebuild Ukraine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Varšavě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Rebuild Ukraine 2.0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Varšavě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BKUA 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organizuje vlastní veletrhy</a:t>
            </a:r>
          </a:p>
          <a:p>
            <a:pPr lvl="1"/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Contact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dirty="0" err="1">
                <a:latin typeface="Segoe UI" panose="020B0502040204020203" pitchFamily="34" charset="0"/>
                <a:cs typeface="Segoe UI" panose="020B0502040204020203" pitchFamily="34" charset="0"/>
              </a:rPr>
              <a:t>Ukraine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2023 v Brně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FD78CAF-111D-4483-A7C1-F8DBD103E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0"/>
            <a:ext cx="455090" cy="69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05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3D40B6-C6AE-4FB6-880B-A4514DCB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CZ-UA mezivládní komise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CB2DB36-8FF3-4CBC-AE7D-EB0785B03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dirty="0"/>
              <a:t>9. </a:t>
            </a:r>
            <a:r>
              <a:rPr lang="en-US" dirty="0" err="1"/>
              <a:t>zasedání</a:t>
            </a:r>
            <a:r>
              <a:rPr lang="en-US" dirty="0"/>
              <a:t> v </a:t>
            </a:r>
            <a:r>
              <a:rPr lang="en-US" dirty="0" err="1"/>
              <a:t>Kyjevě</a:t>
            </a:r>
            <a:r>
              <a:rPr lang="en-US" dirty="0"/>
              <a:t>, </a:t>
            </a:r>
            <a:r>
              <a:rPr lang="en-US" dirty="0" err="1"/>
              <a:t>listopad</a:t>
            </a:r>
            <a:r>
              <a:rPr lang="en-US" dirty="0"/>
              <a:t> 2021, 10. </a:t>
            </a:r>
            <a:r>
              <a:rPr lang="en-US" dirty="0" err="1"/>
              <a:t>zasedání</a:t>
            </a:r>
            <a:r>
              <a:rPr lang="en-US" dirty="0"/>
              <a:t> se </a:t>
            </a:r>
            <a:r>
              <a:rPr lang="cs-CZ" dirty="0"/>
              <a:t>plánuje (červenec 2024?)</a:t>
            </a:r>
            <a:endParaRPr lang="en-US" dirty="0"/>
          </a:p>
          <a:p>
            <a:r>
              <a:rPr lang="cs-CZ" dirty="0"/>
              <a:t>Předsedy:</a:t>
            </a:r>
          </a:p>
          <a:p>
            <a:pPr lvl="1"/>
            <a:r>
              <a:rPr lang="en-US" dirty="0" err="1"/>
              <a:t>Minist</a:t>
            </a:r>
            <a:r>
              <a:rPr lang="cs-CZ" dirty="0"/>
              <a:t>r průmyslu a obchodu ČR </a:t>
            </a:r>
            <a:r>
              <a:rPr lang="en-US" dirty="0" err="1"/>
              <a:t>Jozef</a:t>
            </a:r>
            <a:r>
              <a:rPr lang="en-US" dirty="0"/>
              <a:t> </a:t>
            </a:r>
            <a:r>
              <a:rPr lang="en-US" dirty="0" err="1"/>
              <a:t>Síkela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místopředsedkyně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vlády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ministryně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hospodářství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Juli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j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Svyrydenko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stálé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pracovní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skupiny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průmysl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energetika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Navrženy další pracovní skupiny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/>
              <a:t>ICT</a:t>
            </a:r>
            <a:endParaRPr lang="cs-CZ" dirty="0"/>
          </a:p>
          <a:p>
            <a:pPr lvl="1"/>
            <a:r>
              <a:rPr lang="cs-CZ" dirty="0"/>
              <a:t>Zemědělství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282E867-69C3-456D-9573-4BF5E9437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0"/>
            <a:ext cx="455090" cy="69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89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05B2A8-1B0B-499D-9AAA-A49B2C9E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Aid </a:t>
            </a:r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for</a:t>
            </a:r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Trade</a:t>
            </a:r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– </a:t>
            </a:r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Ukraine</a:t>
            </a:r>
            <a:endParaRPr lang="cs-CZ" b="1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21EFD8A-8EA9-42C1-9B07-27DB97674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Segoe UI" panose="020B0502040204020203" pitchFamily="34" charset="0"/>
                <a:cs typeface="Segoe UI" panose="020B0502040204020203" pitchFamily="34" charset="0"/>
              </a:rPr>
              <a:t>Cílem programu je pomoci Ukrajině napravit škody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Vytváření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obchodních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vazeb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mezi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českými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ukrajinskými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subjekty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Základní požadavky</a:t>
            </a:r>
            <a:endParaRPr lang="cs-CZ" sz="24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 lvl="1"/>
            <a:r>
              <a:rPr lang="cs-CZ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Relevantní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pro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obnovu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Ukrajiny</a:t>
            </a:r>
            <a:endParaRPr lang="cs-CZ" sz="20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 lvl="1"/>
            <a:r>
              <a:rPr lang="cs-CZ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Potenciální obchodní </a:t>
            </a:r>
            <a:r>
              <a:rPr lang="cs-CZ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návazanost</a:t>
            </a:r>
            <a:endParaRPr lang="cs-CZ" sz="20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 lvl="1"/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Žádost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podává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jakýkoli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státní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orgán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Ukrajiny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.</a:t>
            </a:r>
            <a:endParaRPr lang="cs-CZ" sz="20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cs-CZ" sz="20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Projekt</a:t>
            </a:r>
            <a:r>
              <a:rPr lang="en-US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je </a:t>
            </a:r>
            <a:r>
              <a:rPr lang="en-US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zcela</a:t>
            </a:r>
            <a:r>
              <a:rPr lang="en-US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otevřený</a:t>
            </a:r>
            <a:r>
              <a:rPr lang="en-US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a </a:t>
            </a:r>
            <a:r>
              <a:rPr lang="en-US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přístupný</a:t>
            </a:r>
            <a:r>
              <a:rPr lang="en-US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všem</a:t>
            </a:r>
            <a:r>
              <a:rPr lang="en-US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zájemcům</a:t>
            </a:r>
            <a:r>
              <a:rPr lang="en-US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.</a:t>
            </a:r>
            <a:endParaRPr lang="cs-CZ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1529826-21D4-4D92-9A48-C14DFBFCB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-1"/>
            <a:ext cx="455090" cy="6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21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C10B02-5E25-42A5-9E56-28AA223A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Capacity</a:t>
            </a:r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Building</a:t>
            </a:r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for</a:t>
            </a:r>
            <a:r>
              <a:rPr lang="cs-CZ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cs-CZ" b="1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Ukraine</a:t>
            </a:r>
            <a:endParaRPr lang="cs-CZ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7A3B1A7-9694-4D4D-8696-74D97C0F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Cílem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programu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předat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české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know-how</a:t>
            </a: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seznámení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partnerů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českými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technologiemi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správnými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postupy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jejich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využití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Incoming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 = bilaterální jednání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veletrhy nebo konference</a:t>
            </a:r>
          </a:p>
          <a:p>
            <a:r>
              <a:rPr lang="cs-CZ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Twinning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 = dlouhodobější stáže</a:t>
            </a:r>
          </a:p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b="1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Základní požadavky</a:t>
            </a:r>
            <a:endParaRPr lang="cs-CZ" sz="24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 lvl="1"/>
            <a:r>
              <a:rPr lang="pl-PL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Projekt založený na aktivitách BKUA</a:t>
            </a:r>
          </a:p>
          <a:p>
            <a:pPr lvl="1"/>
            <a:r>
              <a:rPr lang="pl-PL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Projekt na základě jednání s ukrajinskými partnery</a:t>
            </a:r>
          </a:p>
          <a:p>
            <a:pPr lvl="1"/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Projekt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z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vlastní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iniciativy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M</a:t>
            </a:r>
            <a:r>
              <a:rPr lang="cs-CZ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PO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nebo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na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doporučení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třetích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stran</a:t>
            </a:r>
            <a:r>
              <a:rPr lang="en-US" sz="20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.</a:t>
            </a:r>
            <a:endParaRPr lang="cs-CZ" sz="2000" b="1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endParaRPr lang="cs-CZ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1904D7A-0DFF-41E9-8364-A6CCE0119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36910" y="0"/>
            <a:ext cx="455090" cy="6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0111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9BEE21D6C3264FADE2FD38D7A7826C" ma:contentTypeVersion="18" ma:contentTypeDescription="Vytvoří nový dokument" ma:contentTypeScope="" ma:versionID="56c5937540d413119be998eab2fd318d">
  <xsd:schema xmlns:xsd="http://www.w3.org/2001/XMLSchema" xmlns:xs="http://www.w3.org/2001/XMLSchema" xmlns:p="http://schemas.microsoft.com/office/2006/metadata/properties" xmlns:ns2="656df841-aa11-4fb1-a091-1fe21010e6fa" xmlns:ns3="0c5bbf73-c4da-4040-b8ab-d55d9fc0155f" targetNamespace="http://schemas.microsoft.com/office/2006/metadata/properties" ma:root="true" ma:fieldsID="e5e5099cf7ed0a964326a45a0cf8cf43" ns2:_="" ns3:_="">
    <xsd:import namespace="656df841-aa11-4fb1-a091-1fe21010e6fa"/>
    <xsd:import namespace="0c5bbf73-c4da-4040-b8ab-d55d9fc01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df841-aa11-4fb1-a091-1fe21010e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fdf064b5-4622-4071-a065-a3cd2961f3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bbf73-c4da-4040-b8ab-d55d9fc01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844fcd-9267-48f6-9b26-ba3d9166512a}" ma:internalName="TaxCatchAll" ma:showField="CatchAllData" ma:web="0c5bbf73-c4da-4040-b8ab-d55d9fc01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E95F2A-35D8-479D-AB55-D57979190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df841-aa11-4fb1-a091-1fe21010e6fa"/>
    <ds:schemaRef ds:uri="0c5bbf73-c4da-4040-b8ab-d55d9fc01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43F59-C29A-4670-B241-91E11868F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390</Words>
  <Application>Microsoft Office PowerPoint</Application>
  <PresentationFormat>Vlastní</PresentationFormat>
  <Paragraphs>92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 </vt:lpstr>
      <vt:lpstr>Business klub Ukrajina (BKUA)</vt:lpstr>
      <vt:lpstr>Partnerské instituce</vt:lpstr>
      <vt:lpstr>Více než 200 členů</vt:lpstr>
      <vt:lpstr>Business mise</vt:lpstr>
      <vt:lpstr>Veletrhy</vt:lpstr>
      <vt:lpstr>CZ-UA mezivládní komise</vt:lpstr>
      <vt:lpstr>Aid for Trade – Ukraine</vt:lpstr>
      <vt:lpstr>Capacity Building for Ukraine</vt:lpstr>
      <vt:lpstr>Zapojme Ukrajinu</vt:lpstr>
      <vt:lpstr>CzechTrade</vt:lpstr>
      <vt:lpstr>BKUA v letošním roce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Smet Patrik</dc:creator>
  <cp:lastModifiedBy>Lenka</cp:lastModifiedBy>
  <cp:revision>64</cp:revision>
  <cp:lastPrinted>2024-02-28T13:44:51Z</cp:lastPrinted>
  <dcterms:created xsi:type="dcterms:W3CDTF">2023-11-13T08:17:03Z</dcterms:created>
  <dcterms:modified xsi:type="dcterms:W3CDTF">2024-04-10T08:38:57Z</dcterms:modified>
</cp:coreProperties>
</file>