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fntdata" ContentType="application/x-fontdata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Masters/notesMaster1.xml" ContentType="application/vnd.openxmlformats-officedocument.presentationml.notesMaster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.xml" ContentType="application/vnd.openxmlformats-officedocument.themeOverrid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418" r:id="rId3"/>
    <p:sldId id="259" r:id="rId4"/>
    <p:sldId id="260" r:id="rId5"/>
    <p:sldId id="261" r:id="rId6"/>
    <p:sldId id="263" r:id="rId7"/>
    <p:sldId id="265" r:id="rId8"/>
    <p:sldId id="266" r:id="rId9"/>
    <p:sldId id="267" r:id="rId10"/>
    <p:sldId id="268" r:id="rId11"/>
    <p:sldId id="269" r:id="rId12"/>
    <p:sldId id="417" r:id="rId13"/>
    <p:sldId id="270" r:id="rId14"/>
    <p:sldId id="414" r:id="rId15"/>
    <p:sldId id="275" r:id="rId16"/>
    <p:sldId id="273" r:id="rId17"/>
  </p:sldIdLst>
  <p:sldSz cx="12192000" cy="6858000"/>
  <p:notesSz cx="7010400" cy="92964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Quattrocento Sans" panose="020B0502050000020003" pitchFamily="34" charset="0"/>
      <p:regular r:id="rId23"/>
      <p:bold r:id="rId24"/>
      <p:italic r:id="rId25"/>
      <p:boldItalic r:id="rId26"/>
    </p:embeddedFont>
    <p:embeddedFont>
      <p:font typeface="Segoe UI" panose="020B0502040204020203" pitchFamily="34" charset="0"/>
      <p:regular r:id="rId27"/>
      <p:bold r:id="rId28"/>
      <p:italic r:id="rId29"/>
      <p:boldItalic r:id="rId30"/>
    </p:embeddedFont>
    <p:embeddedFont>
      <p:font typeface="Segoe UI Symbol" panose="020B0502040204020203" pitchFamily="34" charset="0"/>
      <p:regular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</p:embeddedFontLst>
  <p:custDataLst>
    <p:tags r:id="rId3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iHcnPk2k+vi+ay+kQqxAZACiG9p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account" initials="Ma" lastIdx="1" clrIdx="0">
    <p:extLst>
      <p:ext uri="{19B8F6BF-5375-455C-9EA6-DF929625EA0E}">
        <p15:presenceInfo xmlns:p15="http://schemas.microsoft.com/office/powerpoint/2012/main" userId="da43974768972128" providerId="Windows Live"/>
      </p:ext>
    </p:extLst>
  </p:cmAuthor>
  <p:cmAuthor id="2" name="Kamal Mirzayev" initials="KM" lastIdx="1" clrIdx="1">
    <p:extLst>
      <p:ext uri="{19B8F6BF-5375-455C-9EA6-DF929625EA0E}">
        <p15:presenceInfo xmlns:p15="http://schemas.microsoft.com/office/powerpoint/2012/main" userId="S-1-5-21-2980886158-1851789976-2059587640-32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C0504D"/>
    <a:srgbClr val="FFFFFF"/>
    <a:srgbClr val="9B8650"/>
    <a:srgbClr val="7F7F7F"/>
    <a:srgbClr val="C1AC7D"/>
    <a:srgbClr val="CFBF9B"/>
    <a:srgbClr val="5D4E2D"/>
    <a:srgbClr val="A98E5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8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3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gs" Target="tags/tag1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52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46" Type="http://customschemas.google.com/relationships/presentationmetadata" Target="meta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hanzada.iskandarov\Downloads\Makroiqtisadi%20hesabat%20(May-2022)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Industry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1336786231621144E-4"/>
                  <c:y val="-1.9637205472617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42.5%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ADA-4C07-AA81-641834E3F6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0.0%</c:formatCode>
                <c:ptCount val="1"/>
                <c:pt idx="0">
                  <c:v>0.42499999999999999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DA-4C07-AA81-641834E3F6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Construction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2920203510805263E-3"/>
                  <c:y val="-5.727550577889917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r>
                      <a:rPr lang="en-US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5.9%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581592525993105E-2"/>
                      <c:h val="6.090852395138595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AADA-4C07-AA81-641834E3F6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0.0%</c:formatCode>
                <c:ptCount val="1"/>
                <c:pt idx="0">
                  <c:v>5.8999999999999997E-2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DA-4C07-AA81-641834E3F66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Trade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4326259981512033E-5"/>
                  <c:y val="-4.9093336831975344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10.1%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ADA-4C07-AA81-641834E3F6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0.0%</c:formatCode>
                <c:ptCount val="1"/>
                <c:pt idx="0">
                  <c:v>0.10100000000000001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ADA-4C07-AA81-641834E3F66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Taxes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2911121025357791E-3"/>
                  <c:y val="-1.636433789384774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8.4%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4CA-4F8C-925A-2426D16458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0.0%</c:formatCode>
                <c:ptCount val="1"/>
                <c:pt idx="0">
                  <c:v>8.4000000000000005E-2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ADA-4C07-AA81-641834E3F66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Agriculture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8055419494658515E-3"/>
                  <c:y val="-5.663127078491619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5.9%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AADA-4C07-AA81-641834E3F6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0.0%</c:formatCode>
                <c:ptCount val="1"/>
                <c:pt idx="0">
                  <c:v>5.8999999999999997E-2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ADA-4C07-AA81-641834E3F66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Transport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9938070626096885E-3"/>
                  <c:y val="-2.94044272901832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6.9%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AADA-4C07-AA81-641834E3F6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Sheet1!$G$2</c:f>
              <c:numCache>
                <c:formatCode>0.0%</c:formatCode>
                <c:ptCount val="1"/>
                <c:pt idx="0">
                  <c:v>6.9000000000000006E-2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ADA-4C07-AA81-641834E3F66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Tourism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7753882445954257E-3"/>
                  <c:y val="-1.215724241517470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1.3%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AADA-4C07-AA81-641834E3F6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Sheet1!$H$2</c:f>
              <c:numCache>
                <c:formatCode>0.0%</c:formatCode>
                <c:ptCount val="1"/>
                <c:pt idx="0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ADA-4C07-AA81-641834E3F664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Telecom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4352239009523166E-3"/>
                  <c:y val="-2.618313764702244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1.8%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AADA-4C07-AA81-641834E3F6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Sheet1!$I$2</c:f>
              <c:numCache>
                <c:formatCode>0.0%</c:formatCode>
                <c:ptCount val="1"/>
                <c:pt idx="0">
                  <c:v>1.7890370785051544E-2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ADA-4C07-AA81-641834E3F664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363466422607368E-3"/>
                  <c:y val="-1.631295697510521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17.2%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4CA-4F8C-925A-2426D16458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Sheet1!$J$2</c:f>
              <c:numCache>
                <c:formatCode>0.0%</c:formatCode>
                <c:ptCount val="1"/>
                <c:pt idx="0">
                  <c:v>0.17199999999999999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ADA-4C07-AA81-641834E3F6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319723008"/>
        <c:axId val="-319720288"/>
      </c:barChart>
      <c:catAx>
        <c:axId val="-3197230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319720288"/>
        <c:crosses val="autoZero"/>
        <c:auto val="1"/>
        <c:lblAlgn val="ctr"/>
        <c:lblOffset val="100"/>
        <c:noMultiLvlLbl val="0"/>
      </c:catAx>
      <c:valAx>
        <c:axId val="-31972028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-31972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195787481218863E-2"/>
          <c:y val="0.7911737276113302"/>
          <c:w val="0.96380421251878112"/>
          <c:h val="0.19736735805778835"/>
        </c:manualLayout>
      </c:layout>
      <c:overlay val="0"/>
      <c:spPr>
        <a:noFill/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[Makroiqtisadi hesabat (May-2022).xlsm]Pivots for dashboard!PivotTable2</c:name>
    <c:fmtId val="15"/>
  </c:pivotSource>
  <c:chart>
    <c:autoTitleDeleted val="0"/>
    <c:pivotFmts>
      <c:pivotFmt>
        <c:idx val="0"/>
        <c:spPr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02A69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rgbClr val="02A69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rgbClr val="02A69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howDataLabelsRange val="1"/>
            </c:ext>
          </c:extLst>
        </c:dLbl>
      </c:pivotFmt>
      <c:pivotFmt>
        <c:idx val="7"/>
        <c:spPr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howDataLabelsRange val="1"/>
            </c:ext>
          </c:extLst>
        </c:dLbl>
      </c:pivotFmt>
      <c:pivotFmt>
        <c:idx val="8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55D7DF1D-CE3D-45EE-B2A5-703540885A8F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0"/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1FE71A37-58EF-48FF-A2B9-25053D014B7D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1"/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596C6E08-5BCA-4016-AE5F-BC6CA23424EF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2"/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5C0F881C-CDE8-4810-BF38-84BC32790EED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3"/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E06431CB-457C-493D-BEC6-C56BC847DF97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4"/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DC790BD0-41C9-440C-9464-B588927B1B01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5"/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BA418808-9F64-4060-B160-513DD5F44D8C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6"/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224896F3-F3CC-434B-89A9-0ACAA574DBF1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7"/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2F42D998-F8C8-4CE1-ADC9-3DBE5F602988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8"/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F6B06D53-3C0F-4579-B5C7-D0D6E26DAA48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9"/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A3F2785B-1C2E-4FDA-8DEC-3DB59EBD1D6D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20"/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01B60DAF-7225-4CF0-957C-CDBCF6F104A5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21"/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77AABD6C-38B3-4D34-B7FF-F25D7F4478C4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22"/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751A17EF-17DE-4D7D-A569-B2CE4AD72CE5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23"/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18775B55-B21B-4267-B397-487C389DFA19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24"/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E13C9EA7-2B35-4AA5-B390-C4234A525AB3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25"/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3884ED41-50CC-46CB-8193-E2DCE6D3F452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26"/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2D8C5F09-DC28-42C7-8503-9FF3883CC7E7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27"/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C4264DD8-8FF5-448D-86E6-88BE8BCE3076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28"/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3A69FA73-D0E5-4E34-BB5A-834F6BCFA5D8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29"/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536D079D-9A29-4D78-BF60-75ECF258584F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30"/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575155C1-4A80-4C75-A1F1-04EDBAA064E5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31"/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564CAC47-D1AE-4D2A-A266-F50240476264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32"/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B02D279C-73C7-485C-9EE6-4CCDAFF7D5AC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33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howDataLabelsRange val="1"/>
            </c:ext>
          </c:extLst>
        </c:dLbl>
      </c:pivotFmt>
      <c:pivotFmt>
        <c:idx val="36"/>
        <c:spPr>
          <a:solidFill>
            <a:srgbClr val="02A69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howDataLabelsRange val="1"/>
            </c:ext>
          </c:extLst>
        </c:dLbl>
      </c:pivotFmt>
      <c:pivotFmt>
        <c:idx val="37"/>
        <c:spPr>
          <a:solidFill>
            <a:srgbClr val="02A69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85360DD2-8DBC-4599-A0C9-FAAAAFC2F1BA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38"/>
        <c:spPr>
          <a:solidFill>
            <a:srgbClr val="02A69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F07148BC-4F28-48BC-88D7-209C102597A1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39"/>
        <c:spPr>
          <a:solidFill>
            <a:srgbClr val="02A69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6D8B9012-A742-45D6-A8BE-5EACDCED6EC0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40"/>
        <c:spPr>
          <a:solidFill>
            <a:srgbClr val="02A69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8BF1BAFF-984C-4897-BACB-2D0C78533FBE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41"/>
        <c:spPr>
          <a:solidFill>
            <a:srgbClr val="02A69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D1F285C0-A917-44C2-B36D-0AF5B462E832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42"/>
        <c:spPr>
          <a:solidFill>
            <a:srgbClr val="02A69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B4E7EB73-EAFF-4FAD-BC8D-6A2940276A57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43"/>
        <c:spPr>
          <a:solidFill>
            <a:srgbClr val="02A69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5D3CDFC2-076F-41B5-961E-C4606C98E805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44"/>
        <c:spPr>
          <a:solidFill>
            <a:srgbClr val="02A69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3BC89969-4936-4749-9287-348181A72B4A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45"/>
        <c:spPr>
          <a:solidFill>
            <a:srgbClr val="02A69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3680893D-945B-48D0-AE45-E4D751A5ACC6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46"/>
        <c:spPr>
          <a:solidFill>
            <a:srgbClr val="02A69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E5EFB911-7E88-4149-AE1C-C71F8A2D714E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47"/>
        <c:spPr>
          <a:solidFill>
            <a:srgbClr val="02A69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F7020691-6E49-446B-B09C-9FE2C654D00B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48"/>
      </c:pivotFmt>
      <c:pivotFmt>
        <c:idx val="49"/>
        <c:spPr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D92AB8BE-50A1-48AD-9015-DE89EA7F9BFB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50"/>
        <c:spPr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F6E841B4-11D6-4B10-9DB4-39F62CCF5040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51"/>
        <c:spPr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89FEE60C-3EA2-4D3E-B266-FCDC416844E9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52"/>
        <c:spPr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C58973EA-99A1-450A-9E2B-3E9EB89D2461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53"/>
        <c:spPr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A920581E-789C-4263-B9D0-E1B1639070F3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54"/>
        <c:spPr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8538D55F-FE8C-4BB9-9304-D6AC02229917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55"/>
        <c:spPr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F85C0108-ED09-4CEE-A861-5F4BB7ED8524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56"/>
        <c:spPr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0B4CC97D-7F71-4C91-83B1-E90FC7F6650E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57"/>
        <c:spPr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484E71CF-9556-41F1-9499-2183AFADBEE4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58"/>
        <c:spPr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6B26B049-7C7F-4410-A43F-8C4932A97237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59"/>
        <c:spPr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9DBF8AAB-B7CF-4978-BC90-4D2B6680E095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60"/>
      </c:pivotFmt>
      <c:pivotFmt>
        <c:idx val="61"/>
        <c:spPr>
          <a:solidFill>
            <a:srgbClr val="02A69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howDataLabelsRange val="1"/>
            </c:ext>
          </c:extLst>
        </c:dLbl>
      </c:pivotFmt>
      <c:pivotFmt>
        <c:idx val="62"/>
        <c:spPr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howDataLabelsRange val="1"/>
            </c:ext>
          </c:extLst>
        </c:dLbl>
      </c:pivotFmt>
      <c:pivotFmt>
        <c:idx val="63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spPr>
          <a:solidFill>
            <a:srgbClr val="02A69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BC3FDE42-C80B-4BB2-B6CE-944224AC9D55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65"/>
        <c:spPr>
          <a:solidFill>
            <a:srgbClr val="02A69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98B13328-9B48-409D-8089-5DB7A0D82AF0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66"/>
        <c:spPr>
          <a:solidFill>
            <a:srgbClr val="02A69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0A749BA9-AD2E-4A06-8050-FFDFF584CF75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67"/>
        <c:spPr>
          <a:solidFill>
            <a:srgbClr val="02A69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1F95D231-4F61-49A8-90FE-965F19718B91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68"/>
        <c:spPr>
          <a:solidFill>
            <a:srgbClr val="02A69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8E7B3072-16E5-4B44-95B8-65C8E188A04F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69"/>
        <c:spPr>
          <a:solidFill>
            <a:srgbClr val="02A69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4C436402-0A3D-4D14-8CC1-DB6B1D2B34ED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70"/>
        <c:spPr>
          <a:solidFill>
            <a:srgbClr val="02A69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F27EDDE9-7D63-4533-9634-8EEDD889710F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71"/>
        <c:spPr>
          <a:solidFill>
            <a:srgbClr val="02A69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6A6180A4-F12A-46BA-8A07-4A99A1D511DE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72"/>
        <c:spPr>
          <a:solidFill>
            <a:srgbClr val="02A69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0017938C-083B-4357-BBC2-2D7782FEBDD3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73"/>
        <c:spPr>
          <a:solidFill>
            <a:srgbClr val="02A69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9688D47A-AE49-46E9-8430-BE2F1C190BC1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74"/>
        <c:spPr>
          <a:solidFill>
            <a:srgbClr val="02A69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000188C5-9F9F-4A40-B460-B8890952DC5D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75"/>
        <c:spPr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E7F4AFF2-C3AC-46B2-BC42-61D525ED5911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76"/>
        <c:spPr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977E573C-69BB-4B83-8753-6B543983D076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77"/>
        <c:spPr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0351D944-8AEC-4BE3-9516-83320C368301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78"/>
        <c:spPr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487A52DF-49AD-4F1C-9D4E-B41F28254E97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79"/>
        <c:spPr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9466A2C8-6FA7-49F8-A5FC-930A18027358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80"/>
        <c:spPr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F18115A9-2AC0-40B0-B11B-8041F4988DCF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81"/>
        <c:spPr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97C50209-A688-4714-8397-B990A59C887E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82"/>
        <c:spPr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FAF9418C-AD5A-42EE-B7C0-BF1160AA9925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83"/>
        <c:spPr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2591D7AE-380F-4DB4-A7C2-E666169178A8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84"/>
        <c:spPr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19DF681D-E79A-44A3-A4D8-112E9F65CC61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85"/>
        <c:spPr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48F2D7B2-C1F9-437B-8E06-2E8CE2C6A1AA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86"/>
        <c:spPr>
          <a:solidFill>
            <a:srgbClr val="02A69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howDataLabelsRange val="1"/>
            </c:ext>
          </c:extLst>
        </c:dLbl>
      </c:pivotFmt>
      <c:pivotFmt>
        <c:idx val="87"/>
        <c:spPr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howDataLabelsRange val="1"/>
            </c:ext>
          </c:extLst>
        </c:dLbl>
      </c:pivotFmt>
      <c:pivotFmt>
        <c:idx val="88"/>
        <c:spPr>
          <a:solidFill>
            <a:schemeClr val="accent1"/>
          </a:solidFill>
          <a:ln w="28575" cap="rnd">
            <a:noFill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9"/>
        <c:spPr>
          <a:solidFill>
            <a:srgbClr val="02A69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0934F790-E003-4B65-B1CC-DE4AC9E82498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90"/>
        <c:spPr>
          <a:solidFill>
            <a:srgbClr val="02A69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B94CE348-01CF-4F43-9973-FCF6B210F8C7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91"/>
        <c:spPr>
          <a:solidFill>
            <a:srgbClr val="02A69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50E869C6-0726-4AE1-9189-1D5A9618F1C1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92"/>
        <c:spPr>
          <a:solidFill>
            <a:srgbClr val="02A69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9DC78206-EE50-48D0-ACA5-CD0A9ECE4D4F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93"/>
        <c:spPr>
          <a:solidFill>
            <a:srgbClr val="02A69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A79C17FD-DEF7-4F14-ABDF-74C7C80039B2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94"/>
        <c:spPr>
          <a:solidFill>
            <a:srgbClr val="02A69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2BC3DA59-B5FE-4EE5-A84F-358E651496AB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95"/>
        <c:spPr>
          <a:solidFill>
            <a:srgbClr val="02A69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7BB2A810-9527-4E15-9C75-42E872296CE0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96"/>
        <c:spPr>
          <a:solidFill>
            <a:srgbClr val="02A69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461D72E3-E179-4624-93BD-A3B587702EFE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97"/>
        <c:spPr>
          <a:solidFill>
            <a:srgbClr val="02A69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27C9F425-49C3-476F-83BA-F66803720661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98"/>
        <c:spPr>
          <a:solidFill>
            <a:srgbClr val="02A69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4731C26D-0CDD-42FE-85C5-36F905C6FDD0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99"/>
        <c:spPr>
          <a:solidFill>
            <a:srgbClr val="02A69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0E1FF46B-DD1D-4AB6-A43D-92493F916B96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00"/>
        <c:spPr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4C21925A-73C4-40AE-BF38-22E112FF5BD7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01"/>
        <c:spPr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2C8FB2A1-DB0A-4401-8760-21A8064C053F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02"/>
        <c:spPr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930318F4-2139-4945-9914-4E823D227C35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03"/>
        <c:spPr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0D2CA74F-0F84-4FAD-BB9C-83BDB3FFA868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04"/>
        <c:spPr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C51CB63C-94CF-4A29-9304-7E5960CF1290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05"/>
        <c:spPr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5406DCE5-E855-4D3F-BF47-D47B525D609F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06"/>
        <c:spPr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E818EC49-B0B8-4DB6-86B6-E29A57C5A604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07"/>
        <c:spPr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B94420B4-275F-4FCA-84DA-4FFCC0EE3927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08"/>
        <c:spPr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FFF1E56E-CDF5-4AC8-8F19-5080354A8666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09"/>
        <c:spPr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55B68B79-62BE-424A-BB9F-D29799F5981B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10"/>
        <c:spPr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fld id="{E118FCD1-FA3A-4AB0-AF29-FEDA0271365C}" type="CELLRANGE">
                  <a:rPr lang="en-US"/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</c:pivotFmts>
    <c:plotArea>
      <c:layout>
        <c:manualLayout>
          <c:layoutTarget val="inner"/>
          <c:xMode val="edge"/>
          <c:yMode val="edge"/>
          <c:x val="4.4267820017121476E-3"/>
          <c:y val="0.28819510061242343"/>
          <c:w val="0.97914549995766664"/>
          <c:h val="0.5829256342957130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'Pivots for dashboard'!$F$19:$F$30</c:f>
              <c:strCache>
                <c:ptCount val="1"/>
                <c:pt idx="0">
                  <c:v>Neft ÜDM, mlrd ABŞ dolları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D388E5A-373B-48CA-BAE8-E3B43EDFE4F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648F-4AD3-9F57-D658E5ADB23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41A55CB-9EEA-4E9D-A725-E8E05F42C5C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648F-4AD3-9F57-D658E5ADB23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D9C720F-E006-49CB-A277-300576BFD6D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648F-4AD3-9F57-D658E5ADB23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A2F9C68-1932-4C15-ACE4-74519771A82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648F-4AD3-9F57-D658E5ADB23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5F21879-027D-45A3-9D7B-13BD075D20F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648F-4AD3-9F57-D658E5ADB23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8F3C9BB8-443D-4F63-9954-BEF9ACC948B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648F-4AD3-9F57-D658E5ADB23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284EC93-8AD2-4ABC-AB84-69EA6DE76D9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648F-4AD3-9F57-D658E5ADB23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FAFB4C1-3B7A-4D64-9CDB-2A9E98E1E9D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648F-4AD3-9F57-D658E5ADB238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F44AEC07-59F3-4F02-9F28-FA0EC5489F5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648F-4AD3-9F57-D658E5ADB238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50330CD9-FF6F-49C9-93BB-06064CC667A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648F-4AD3-9F57-D658E5ADB238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AB3AC2EF-F82F-40FA-BA7F-03CF1EEC659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648F-4AD3-9F57-D658E5ADB2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'Pivots for dashboard'!$F$19:$F$30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'Pivots for dashboard'!$F$19:$F$30</c:f>
              <c:numCache>
                <c:formatCode>#,##0.00</c:formatCode>
                <c:ptCount val="11"/>
                <c:pt idx="0">
                  <c:v>32.803312209986245</c:v>
                </c:pt>
                <c:pt idx="1">
                  <c:v>32.48305968448966</c:v>
                </c:pt>
                <c:pt idx="2">
                  <c:v>31.955148027378442</c:v>
                </c:pt>
                <c:pt idx="3">
                  <c:v>29.335089479619143</c:v>
                </c:pt>
                <c:pt idx="4">
                  <c:v>16.257119247407928</c:v>
                </c:pt>
                <c:pt idx="5">
                  <c:v>12.898605653553396</c:v>
                </c:pt>
                <c:pt idx="6">
                  <c:v>15.148699884786041</c:v>
                </c:pt>
                <c:pt idx="7">
                  <c:v>19.485666667193748</c:v>
                </c:pt>
                <c:pt idx="8">
                  <c:v>18.405411764705871</c:v>
                </c:pt>
                <c:pt idx="9">
                  <c:v>12.729235294117643</c:v>
                </c:pt>
                <c:pt idx="10">
                  <c:v>20.630294117647054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'Pivots for dashboard'!$F$19:$F$30</c15:f>
                <c15:dlblRangeCache>
                  <c:ptCount val="12"/>
                  <c:pt idx="0">
                    <c:v>52</c:v>
                  </c:pt>
                  <c:pt idx="1">
                    <c:v>47</c:v>
                  </c:pt>
                  <c:pt idx="2">
                    <c:v>43</c:v>
                  </c:pt>
                  <c:pt idx="3">
                    <c:v>39</c:v>
                  </c:pt>
                  <c:pt idx="4">
                    <c:v>31</c:v>
                  </c:pt>
                  <c:pt idx="5">
                    <c:v>34</c:v>
                  </c:pt>
                  <c:pt idx="6">
                    <c:v>37</c:v>
                  </c:pt>
                  <c:pt idx="7">
                    <c:v>42</c:v>
                  </c:pt>
                  <c:pt idx="8">
                    <c:v>38</c:v>
                  </c:pt>
                  <c:pt idx="9">
                    <c:v>30</c:v>
                  </c:pt>
                  <c:pt idx="10">
                    <c:v>38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B-648F-4AD3-9F57-D658E5ADB238}"/>
            </c:ext>
          </c:extLst>
        </c:ser>
        <c:ser>
          <c:idx val="1"/>
          <c:order val="1"/>
          <c:tx>
            <c:strRef>
              <c:f>'Pivots for dashboard'!$F$19:$F$30</c:f>
              <c:strCache>
                <c:ptCount val="1"/>
                <c:pt idx="0">
                  <c:v>Qeyri-neft ÜDM, mlrd ABŞ dolları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241E5EE-7727-4D81-9B3E-38EA0514FFE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648F-4AD3-9F57-D658E5ADB23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F9A7D53-CDDD-42AA-B699-16FD611B0F2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648F-4AD3-9F57-D658E5ADB23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5C3B147-4545-4F18-8A56-F2A629B7E11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648F-4AD3-9F57-D658E5ADB23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AE2D9C2-B0DE-4471-BF93-FE5639A1BF9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648F-4AD3-9F57-D658E5ADB23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4FB4878-40B4-47AA-9657-8CB5CCB2B71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648F-4AD3-9F57-D658E5ADB23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05F82E9-EB6F-4759-B3E5-F6DE7B2690B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648F-4AD3-9F57-D658E5ADB23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DA546DD-D867-496C-A2D6-F19383AAC40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648F-4AD3-9F57-D658E5ADB23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F44AD7E-FAE6-4D45-A552-D2AAEB5DBD4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648F-4AD3-9F57-D658E5ADB238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18A42243-1A63-437E-8EB9-9C3DA6A9C27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648F-4AD3-9F57-D658E5ADB238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346DDD8A-531C-4014-929B-A2D841A503C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648F-4AD3-9F57-D658E5ADB238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94C4BE62-8CD4-4656-AF51-B50CEA5132F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648F-4AD3-9F57-D658E5ADB2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'Pivots for dashboard'!$F$19:$F$30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'Pivots for dashboard'!$F$19:$F$30</c:f>
              <c:numCache>
                <c:formatCode>#,##0.00</c:formatCode>
                <c:ptCount val="11"/>
                <c:pt idx="0">
                  <c:v>30.600409914981476</c:v>
                </c:pt>
                <c:pt idx="1">
                  <c:v>36.244053754094793</c:v>
                </c:pt>
                <c:pt idx="2">
                  <c:v>41.60097509015749</c:v>
                </c:pt>
                <c:pt idx="3">
                  <c:v>45.857400494438266</c:v>
                </c:pt>
                <c:pt idx="4">
                  <c:v>36.710347141538321</c:v>
                </c:pt>
                <c:pt idx="5">
                  <c:v>24.690547711761681</c:v>
                </c:pt>
                <c:pt idx="6">
                  <c:v>25.600252345452574</c:v>
                </c:pt>
                <c:pt idx="7">
                  <c:v>27.453402002191623</c:v>
                </c:pt>
                <c:pt idx="8">
                  <c:v>29.642235294117643</c:v>
                </c:pt>
                <c:pt idx="9">
                  <c:v>29.877941176470578</c:v>
                </c:pt>
                <c:pt idx="10">
                  <c:v>33.991882352941168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'Pivots for dashboard'!$G$19:$G$31</c15:f>
                <c15:dlblRangeCache>
                  <c:ptCount val="13"/>
                  <c:pt idx="0">
                    <c:v>48</c:v>
                  </c:pt>
                  <c:pt idx="1">
                    <c:v>53</c:v>
                  </c:pt>
                  <c:pt idx="2">
                    <c:v>57</c:v>
                  </c:pt>
                  <c:pt idx="3">
                    <c:v>61</c:v>
                  </c:pt>
                  <c:pt idx="4">
                    <c:v>69</c:v>
                  </c:pt>
                  <c:pt idx="5">
                    <c:v>66</c:v>
                  </c:pt>
                  <c:pt idx="6">
                    <c:v>63</c:v>
                  </c:pt>
                  <c:pt idx="7">
                    <c:v>58</c:v>
                  </c:pt>
                  <c:pt idx="8">
                    <c:v>62</c:v>
                  </c:pt>
                  <c:pt idx="9">
                    <c:v>70</c:v>
                  </c:pt>
                  <c:pt idx="10">
                    <c:v>62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7-648F-4AD3-9F57-D658E5ADB2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734727808"/>
        <c:axId val="1734717640"/>
      </c:barChart>
      <c:lineChart>
        <c:grouping val="percentStacked"/>
        <c:varyColors val="0"/>
        <c:ser>
          <c:idx val="2"/>
          <c:order val="2"/>
          <c:tx>
            <c:strRef>
              <c:f>'Pivots for dashboard'!$F$19:$F$30</c:f>
              <c:strCache>
                <c:ptCount val="1"/>
                <c:pt idx="0">
                  <c:v>ÜDM, mlrd ABŞ dolları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'Pivots for dashboard'!$F$19:$F$30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'Pivots for dashboard'!$F$19:$F$30</c:f>
              <c:numCache>
                <c:formatCode>#,##0.00</c:formatCode>
                <c:ptCount val="11"/>
                <c:pt idx="0">
                  <c:v>63.403722124967722</c:v>
                </c:pt>
                <c:pt idx="1">
                  <c:v>68.727113438584453</c:v>
                </c:pt>
                <c:pt idx="2">
                  <c:v>73.556123117535932</c:v>
                </c:pt>
                <c:pt idx="3">
                  <c:v>75.192489974057409</c:v>
                </c:pt>
                <c:pt idx="4">
                  <c:v>52.967466388946249</c:v>
                </c:pt>
                <c:pt idx="5">
                  <c:v>37.589153365315077</c:v>
                </c:pt>
                <c:pt idx="6">
                  <c:v>40.748952230238615</c:v>
                </c:pt>
                <c:pt idx="7">
                  <c:v>46.939068669385371</c:v>
                </c:pt>
                <c:pt idx="8">
                  <c:v>48.047647058823514</c:v>
                </c:pt>
                <c:pt idx="9">
                  <c:v>42.607176470588222</c:v>
                </c:pt>
                <c:pt idx="10">
                  <c:v>54.622176470588222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648F-4AD3-9F57-D658E5ADB2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4727808"/>
        <c:axId val="1734717640"/>
      </c:lineChart>
      <c:catAx>
        <c:axId val="1734727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4717640"/>
        <c:crosses val="autoZero"/>
        <c:auto val="1"/>
        <c:lblAlgn val="ctr"/>
        <c:lblOffset val="100"/>
        <c:noMultiLvlLbl val="0"/>
      </c:catAx>
      <c:valAx>
        <c:axId val="17347176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73472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84045461746415"/>
          <c:y val="0.21877555436058813"/>
          <c:w val="0.79160286384472689"/>
          <c:h val="0.767754546621229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TOP 5 IMPORT MARKETS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4.02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374-4AA2-93A2-C63166BDF86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5.42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F374-4AA2-93A2-C63166BDF86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14.01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374-4AA2-93A2-C63166BDF86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15.75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374-4AA2-93A2-C63166BDF86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17.72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374-4AA2-93A2-C63166BDF8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0C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UKRAINE</c:v>
                </c:pt>
                <c:pt idx="1">
                  <c:v>GERMANY</c:v>
                </c:pt>
                <c:pt idx="2">
                  <c:v>CHINA</c:v>
                </c:pt>
                <c:pt idx="3">
                  <c:v>TURKEY</c:v>
                </c:pt>
                <c:pt idx="4">
                  <c:v>RUSSIA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4.0199999999999996</c:v>
                </c:pt>
                <c:pt idx="1">
                  <c:v>5.42</c:v>
                </c:pt>
                <c:pt idx="2">
                  <c:v>14.01</c:v>
                </c:pt>
                <c:pt idx="3">
                  <c:v>15.75</c:v>
                </c:pt>
                <c:pt idx="4">
                  <c:v>17.72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68-4409-BEAD-DC977282056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319723552"/>
        <c:axId val="-319724640"/>
      </c:barChart>
      <c:catAx>
        <c:axId val="-319723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-319724640"/>
        <c:crosses val="autoZero"/>
        <c:auto val="0"/>
        <c:lblAlgn val="ctr"/>
        <c:lblOffset val="100"/>
        <c:noMultiLvlLbl val="0"/>
      </c:catAx>
      <c:valAx>
        <c:axId val="-3197246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319723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2652602960941531"/>
          <c:y val="2.6939798036364485E-2"/>
          <c:w val="0.51279766558838114"/>
          <c:h val="0.13795616025149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rgbClr val="0070C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21810832949406"/>
          <c:y val="0.13925158774973515"/>
          <c:w val="0.75656310459226916"/>
          <c:h val="0.758514389013150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TOP 5 EXPORT MARKETS (%)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4.15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36C-4BB4-A735-A83840F267E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12.69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36C-4BB4-A735-A83840F267E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41.62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36C-4BB4-A735-A83840F267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C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CROATIA</c:v>
                </c:pt>
                <c:pt idx="1">
                  <c:v> ISRAEL</c:v>
                </c:pt>
                <c:pt idx="2">
                  <c:v>RUSSIA</c:v>
                </c:pt>
                <c:pt idx="3">
                  <c:v>TURKEY</c:v>
                </c:pt>
                <c:pt idx="4">
                  <c:v> ITALY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3.38</c:v>
                </c:pt>
                <c:pt idx="1">
                  <c:v>4.04</c:v>
                </c:pt>
                <c:pt idx="2">
                  <c:v>6</c:v>
                </c:pt>
                <c:pt idx="3">
                  <c:v>12.69</c:v>
                </c:pt>
                <c:pt idx="4">
                  <c:v>41.62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C6-4149-AA32-DAD545DECC7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319733888"/>
        <c:axId val="-319724096"/>
      </c:barChart>
      <c:catAx>
        <c:axId val="-3197338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-319724096"/>
        <c:crosses val="autoZero"/>
        <c:auto val="1"/>
        <c:lblAlgn val="ctr"/>
        <c:lblOffset val="100"/>
        <c:noMultiLvlLbl val="0"/>
      </c:catAx>
      <c:valAx>
        <c:axId val="-3197240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31973388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20040191698432991"/>
          <c:y val="6.401203499796386E-2"/>
          <c:w val="0.48811069652762906"/>
          <c:h val="0.189843589441738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rgbClr val="C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218842976338432"/>
          <c:y val="0.29134454359844925"/>
          <c:w val="0.69240699659800808"/>
          <c:h val="0.645177286066460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TOP 5 NON-OIL EXPORT PRODUCTS (%)</c:v>
                </c:pt>
              </c:strCache>
            </c:strRef>
          </c:tx>
          <c:spPr>
            <a:solidFill>
              <a:srgbClr val="C1504C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1695316793268799E-2"/>
                  <c:y val="5.6027796845856646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954-49F1-8686-D4051A792267}"/>
                </c:ext>
              </c:extLst>
            </c:dLbl>
            <c:dLbl>
              <c:idx val="1"/>
              <c:layout>
                <c:manualLayout>
                  <c:x val="-3.1728766957119466E-2"/>
                  <c:y val="0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954-49F1-8686-D4051A792267}"/>
                </c:ext>
              </c:extLst>
            </c:dLbl>
            <c:dLbl>
              <c:idx val="2"/>
              <c:layout>
                <c:manualLayout>
                  <c:x val="-3.87312463126709E-2"/>
                  <c:y val="-1.1205559369171125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954-49F1-8686-D4051A792267}"/>
                </c:ext>
              </c:extLst>
            </c:dLbl>
            <c:dLbl>
              <c:idx val="3"/>
              <c:layout>
                <c:manualLayout>
                  <c:x val="-3.3091953030088606E-2"/>
                  <c:y val="-5.6027796845855623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54-49F1-8686-D4051A792267}"/>
                </c:ext>
              </c:extLst>
            </c:dLbl>
            <c:dLbl>
              <c:idx val="4"/>
              <c:layout>
                <c:manualLayout>
                  <c:x val="-1.0062617971560009E-2"/>
                  <c:y val="5.6027796845855102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54-49F1-8686-D4051A7922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C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ALUMİNİUM</c:v>
                </c:pt>
                <c:pt idx="1">
                  <c:v>COTTON FIBER</c:v>
                </c:pt>
                <c:pt idx="2">
                  <c:v>CHEMİCAL PRODUCTS</c:v>
                </c:pt>
                <c:pt idx="3">
                  <c:v>PLASTICS </c:v>
                </c:pt>
                <c:pt idx="4">
                  <c:v>FRUITS &amp; VEGETABLES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6.95</c:v>
                </c:pt>
                <c:pt idx="1">
                  <c:v>7.77</c:v>
                </c:pt>
                <c:pt idx="2">
                  <c:v>9.0500000000000007</c:v>
                </c:pt>
                <c:pt idx="3">
                  <c:v>16.3</c:v>
                </c:pt>
                <c:pt idx="4">
                  <c:v>23.23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54-49F1-8686-D4051A79226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319729536"/>
        <c:axId val="-319727904"/>
      </c:barChart>
      <c:catAx>
        <c:axId val="-319729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-319727904"/>
        <c:crosses val="autoZero"/>
        <c:auto val="1"/>
        <c:lblAlgn val="ctr"/>
        <c:lblOffset val="100"/>
        <c:noMultiLvlLbl val="0"/>
      </c:catAx>
      <c:valAx>
        <c:axId val="-3197279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319729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116790695708269"/>
          <c:y val="0.16386145340516656"/>
          <c:w val="0.61925075308816691"/>
          <c:h val="0.114765221473028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rgbClr val="C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494560023712062"/>
          <c:y val="0.15487355783049178"/>
          <c:w val="0.56874981643058231"/>
          <c:h val="0.693496915869116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TOP 5 IMPORT PRODUCTS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1953434416218229E-2"/>
                  <c:y val="-5.5223465885595241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9F6-4B09-8DF5-540ECE9C56A9}"/>
                </c:ext>
              </c:extLst>
            </c:dLbl>
            <c:dLbl>
              <c:idx val="1"/>
              <c:layout>
                <c:manualLayout>
                  <c:x val="-3.7984883560488757E-2"/>
                  <c:y val="-5.5223465885595241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9F6-4B09-8DF5-540ECE9C56A9}"/>
                </c:ext>
              </c:extLst>
            </c:dLbl>
            <c:dLbl>
              <c:idx val="2"/>
              <c:layout>
                <c:manualLayout>
                  <c:x val="-3.7946044838282712E-2"/>
                  <c:y val="0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9F6-4B09-8DF5-540ECE9C56A9}"/>
                </c:ext>
              </c:extLst>
            </c:dLbl>
            <c:dLbl>
              <c:idx val="3"/>
              <c:layout>
                <c:manualLayout>
                  <c:x val="-3.3530899780765636E-2"/>
                  <c:y val="-5.5223465885595241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F6-4B09-8DF5-540ECE9C56A9}"/>
                </c:ext>
              </c:extLst>
            </c:dLbl>
            <c:dLbl>
              <c:idx val="4"/>
              <c:layout>
                <c:manualLayout>
                  <c:x val="-6.6767106222132553E-4"/>
                  <c:y val="-1.104469317711904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F6-4B09-8DF5-540ECE9C56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0C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PHARMACEUTICAL 
PRODUCTS</c:v>
                </c:pt>
                <c:pt idx="1">
                  <c:v>FERROUS METAL</c:v>
                </c:pt>
                <c:pt idx="2">
                  <c:v>TRANSPORT</c:v>
                </c:pt>
                <c:pt idx="3">
                  <c:v>FOODSTUFF</c:v>
                </c:pt>
                <c:pt idx="4">
                  <c:v>EQUIPMENT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4.5199999999999996</c:v>
                </c:pt>
                <c:pt idx="1">
                  <c:v>7.41</c:v>
                </c:pt>
                <c:pt idx="2">
                  <c:v>11.47</c:v>
                </c:pt>
                <c:pt idx="3">
                  <c:v>16.489999999999998</c:v>
                </c:pt>
                <c:pt idx="4">
                  <c:v>23.49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F6-4B09-8DF5-540ECE9C56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319728992"/>
        <c:axId val="-319727360"/>
      </c:barChart>
      <c:catAx>
        <c:axId val="-319728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-319727360"/>
        <c:crosses val="autoZero"/>
        <c:auto val="1"/>
        <c:lblAlgn val="ctr"/>
        <c:lblOffset val="100"/>
        <c:noMultiLvlLbl val="0"/>
      </c:catAx>
      <c:valAx>
        <c:axId val="-3197273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319728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709982062642773"/>
          <c:y val="3.2385736344041315E-2"/>
          <c:w val="0.41918732554886656"/>
          <c:h val="0.113117660333941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rgbClr val="0070C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056971196155666"/>
          <c:y val="1.6550271776313304E-2"/>
          <c:w val="0.65661218661794074"/>
          <c:h val="0.8987467404435212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931-4772-96D8-3921824029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931-4772-96D8-3921824029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931-4772-96D8-39218240293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931-4772-96D8-392182402937}"/>
              </c:ext>
            </c:extLst>
          </c:dPt>
          <c:dLbls>
            <c:dLbl>
              <c:idx val="0"/>
              <c:layout>
                <c:manualLayout>
                  <c:x val="-0.11708938046697964"/>
                  <c:y val="-0.1024881444017728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62.9%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931-4772-96D8-392182402937}"/>
                </c:ext>
              </c:extLst>
            </c:dLbl>
            <c:dLbl>
              <c:idx val="1"/>
              <c:layout>
                <c:manualLayout>
                  <c:x val="0.13493027234784555"/>
                  <c:y val="-5.624381808254030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18.7%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931-4772-96D8-39218240293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6.4%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931-4772-96D8-392182402937}"/>
                </c:ext>
              </c:extLst>
            </c:dLbl>
            <c:dLbl>
              <c:idx val="3"/>
              <c:layout>
                <c:manualLayout>
                  <c:x val="8.6153149785175256E-2"/>
                  <c:y val="0.1140524839090959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12.0%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F931-4772-96D8-3921824029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Fixed income and money market instruments</c:v>
                </c:pt>
                <c:pt idx="1">
                  <c:v>Equities</c:v>
                </c:pt>
                <c:pt idx="2">
                  <c:v>Real estate</c:v>
                </c:pt>
                <c:pt idx="3">
                  <c:v>Gold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0.625</c:v>
                </c:pt>
                <c:pt idx="1">
                  <c:v>0.17899999999999999</c:v>
                </c:pt>
                <c:pt idx="2">
                  <c:v>6.5000000000000002E-2</c:v>
                </c:pt>
                <c:pt idx="3">
                  <c:v>0.13100000000000001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931-4772-96D8-39218240293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639387766518448E-3"/>
          <c:y val="2.6065765827989241E-2"/>
          <c:w val="0.37409352687799402"/>
          <c:h val="0.639618744290482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900" b="0" i="0" u="none" strike="noStrike" kern="1200" baseline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7AE44F5-2995-4F76-9AD7-386381D241A4}" type="VALUE">
                      <a:rPr lang="en-US" b="1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FFFFFF"/>
                          </a:solidFill>
                        </a:defRPr>
                      </a:pPr>
                      <a:t>[VALUE]</a:t>
                    </a:fld>
                    <a:endParaRPr lang="en-US" b="1" dirty="0"/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>
                        <a:solidFill>
                          <a:srgbClr val="FFFFFF"/>
                        </a:solidFill>
                      </a:defRPr>
                    </a:pPr>
                    <a:r>
                      <a:rPr lang="en-US" sz="900" b="1" i="0" u="none" strike="noStrike" kern="1200" baseline="0" dirty="0" err="1">
                        <a:solidFill>
                          <a:srgbClr val="FFFFFF"/>
                        </a:solidFill>
                      </a:rPr>
                      <a:t>mln</a:t>
                    </a:r>
                    <a:r>
                      <a:rPr lang="en-US" sz="900" b="1" i="0" u="none" strike="noStrike" kern="1200" baseline="0" dirty="0">
                        <a:solidFill>
                          <a:srgbClr val="FFFFFF"/>
                        </a:solidFill>
                      </a:rPr>
                      <a:t> </a:t>
                    </a:r>
                    <a:r>
                      <a:rPr lang="en-US" sz="900" b="1" i="0" u="none" strike="noStrike" kern="12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rPr>
                      <a:t>₼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900" b="0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89E-4130-906B-4C205C2D761E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900" b="1" i="0" u="none" strike="noStrike" kern="1200" baseline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C153CD1-EDE8-4D49-8BA9-3FF85A45061F}" type="VALUE">
                      <a:rPr lang="en-US" b="1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b="1">
                          <a:solidFill>
                            <a:srgbClr val="FFFFFF"/>
                          </a:solidFill>
                        </a:defRPr>
                      </a:pPr>
                      <a:t>[VALUE]</a:t>
                    </a:fld>
                    <a:endParaRPr lang="en-US" b="1" dirty="0"/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b="1">
                        <a:solidFill>
                          <a:srgbClr val="FFFFFF"/>
                        </a:solidFill>
                      </a:defRPr>
                    </a:pPr>
                    <a:r>
                      <a:rPr lang="en-US" sz="900" b="1" i="0" u="none" strike="noStrike" kern="1200" baseline="0" dirty="0" err="1">
                        <a:solidFill>
                          <a:srgbClr val="FFFFFF"/>
                        </a:solidFill>
                      </a:rPr>
                      <a:t>mln</a:t>
                    </a:r>
                    <a:r>
                      <a:rPr lang="en-US" sz="900" b="1" i="0" u="none" strike="noStrike" kern="1200" baseline="0" dirty="0">
                        <a:solidFill>
                          <a:srgbClr val="FFFFFF"/>
                        </a:solidFill>
                      </a:rPr>
                      <a:t> </a:t>
                    </a:r>
                    <a:r>
                      <a:rPr lang="en-US" sz="900" b="1" i="0" u="none" strike="noStrike" kern="12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rPr>
                      <a:t>₼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900" b="1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89E-4130-906B-4C205C2D76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Sheet1!$C$7:$D$7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Sheet1!$C$8:$D$8</c:f>
              <c:numCache>
                <c:formatCode>General</c:formatCode>
                <c:ptCount val="2"/>
                <c:pt idx="0">
                  <c:v>269.8</c:v>
                </c:pt>
                <c:pt idx="1">
                  <c:v>543.9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9E-4130-906B-4C205C2D76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75493328"/>
        <c:axId val="575492016"/>
      </c:barChart>
      <c:catAx>
        <c:axId val="57549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492016"/>
        <c:crosses val="autoZero"/>
        <c:auto val="1"/>
        <c:lblAlgn val="ctr"/>
        <c:lblOffset val="100"/>
        <c:noMultiLvlLbl val="0"/>
      </c:catAx>
      <c:valAx>
        <c:axId val="575492016"/>
        <c:scaling>
          <c:orientation val="minMax"/>
        </c:scaling>
        <c:delete val="1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75493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Sheet1!$B$9</c:f>
              <c:strCache>
                <c:ptCount val="1"/>
                <c:pt idx="0">
                  <c:v>Non-export</c:v>
                </c:pt>
              </c:strCache>
            </c:strRef>
          </c:tx>
          <c:spPr>
            <a:solidFill>
              <a:srgbClr val="9B86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/>
                      <a:t>854.3 </a:t>
                    </a:r>
                  </a:p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b="1" dirty="0" err="1"/>
                      <a:t>mln</a:t>
                    </a:r>
                    <a:r>
                      <a:rPr lang="en-US" b="1" dirty="0"/>
                      <a:t> </a:t>
                    </a:r>
                    <a:r>
                      <a:rPr lang="en-US" sz="900" b="1" i="0" u="none" strike="noStrike" kern="12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rPr>
                      <a:t>₼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C66-444C-B5B0-89B7F481D170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1" dirty="0"/>
                      <a:t>1,3 </a:t>
                    </a:r>
                  </a:p>
                  <a:p>
                    <a:pPr>
                      <a:defRPr sz="1000" b="1">
                        <a:solidFill>
                          <a:schemeClr val="bg1"/>
                        </a:solidFill>
                      </a:defRPr>
                    </a:pPr>
                    <a:r>
                      <a:rPr lang="en-US" sz="1000" b="1" dirty="0" err="1"/>
                      <a:t>bln</a:t>
                    </a:r>
                    <a:r>
                      <a:rPr lang="en-US" sz="1000" b="1" dirty="0"/>
                      <a:t> </a:t>
                    </a:r>
                    <a:r>
                      <a:rPr lang="en-US" sz="1000" b="1" i="0" u="none" strike="noStrike" kern="12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rPr>
                      <a:t>₼</a:t>
                    </a:r>
                    <a:endParaRPr lang="en-US" sz="1000" b="1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C66-444C-B5B0-89B7F481D1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Sheet1!$C$7:$D$7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Sheet1!$C$9:$D$9</c:f>
              <c:numCache>
                <c:formatCode>General</c:formatCode>
                <c:ptCount val="2"/>
                <c:pt idx="0">
                  <c:v>854.3</c:v>
                </c:pt>
                <c:pt idx="1">
                  <c:v>1300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66-444C-B5B0-89B7F481D1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75493328"/>
        <c:axId val="575492016"/>
      </c:barChart>
      <c:catAx>
        <c:axId val="57549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492016"/>
        <c:crosses val="autoZero"/>
        <c:auto val="1"/>
        <c:lblAlgn val="ctr"/>
        <c:lblOffset val="100"/>
        <c:noMultiLvlLbl val="0"/>
      </c:catAx>
      <c:valAx>
        <c:axId val="575492016"/>
        <c:scaling>
          <c:orientation val="minMax"/>
        </c:scaling>
        <c:delete val="1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75493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92222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" name="Google Shape;28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" name="Google Shape;29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2154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363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p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187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7F1BCB-C60A-0E48-8DB5-23D6D1074293}" type="slidenum">
              <a:rPr lang="en-US" altLang="ru-RU" smtClean="0"/>
              <a:pPr>
                <a:defRPr/>
              </a:pPr>
              <a:t>11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4265263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p1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0" name="Google Shape;350;p1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3005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p1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8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63162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p1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8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4339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6" name="Google Shape;406;p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4493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" name="Google Shape;37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" name="Google Shape;38;p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1322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85;p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2543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1317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4706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8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0782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0668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9901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0724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2" y="1016"/>
            <a:ext cx="12188387" cy="685596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2"/>
          <p:cNvSpPr txBox="1">
            <a:spLocks noGrp="1"/>
          </p:cNvSpPr>
          <p:nvPr>
            <p:ph type="title"/>
          </p:nvPr>
        </p:nvSpPr>
        <p:spPr>
          <a:xfrm>
            <a:off x="780142" y="4417256"/>
            <a:ext cx="5741540" cy="798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88773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body" idx="1"/>
          </p:nvPr>
        </p:nvSpPr>
        <p:spPr>
          <a:xfrm>
            <a:off x="781051" y="5381495"/>
            <a:ext cx="57404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93895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38953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F5579A-D885-65F8-A60D-5B84392B55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79241" y="682956"/>
            <a:ext cx="2190238" cy="15441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3"/>
          <p:cNvSpPr txBox="1">
            <a:spLocks noGrp="1"/>
          </p:cNvSpPr>
          <p:nvPr>
            <p:ph type="title"/>
          </p:nvPr>
        </p:nvSpPr>
        <p:spPr>
          <a:xfrm>
            <a:off x="278563" y="267272"/>
            <a:ext cx="7146476" cy="633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773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body" idx="1"/>
          </p:nvPr>
        </p:nvSpPr>
        <p:spPr>
          <a:xfrm>
            <a:off x="278563" y="1521800"/>
            <a:ext cx="11518679" cy="4324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2444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244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sldNum" idx="12"/>
          </p:nvPr>
        </p:nvSpPr>
        <p:spPr>
          <a:xfrm>
            <a:off x="11085416" y="6342629"/>
            <a:ext cx="668867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FB90E0-23B1-9141-D324-632F605760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7545" y="161146"/>
            <a:ext cx="1037617" cy="731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st slide">
  <p:cSld name="Last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2" y="1016"/>
            <a:ext cx="12188387" cy="685596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4"/>
          <p:cNvSpPr txBox="1">
            <a:spLocks noGrp="1"/>
          </p:cNvSpPr>
          <p:nvPr>
            <p:ph type="title"/>
          </p:nvPr>
        </p:nvSpPr>
        <p:spPr>
          <a:xfrm>
            <a:off x="802640" y="3037681"/>
            <a:ext cx="10586720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325" b="1" i="0" u="none" strike="noStrike" cap="none">
                <a:solidFill>
                  <a:srgbClr val="88773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24"/>
          <p:cNvSpPr txBox="1"/>
          <p:nvPr/>
        </p:nvSpPr>
        <p:spPr>
          <a:xfrm>
            <a:off x="656167" y="4387850"/>
            <a:ext cx="3922184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AZ1000, Azərbaycan, Bakı, </a:t>
            </a:r>
            <a:endParaRPr/>
          </a:p>
          <a:p>
            <a:pPr marL="0" marR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Üzeyir Hacıbəyli küçəsi, 84 (Hökumət Evi)</a:t>
            </a:r>
            <a:endParaRPr/>
          </a:p>
          <a:p>
            <a:pPr marL="0" marR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Tel.:	(+994 12) 493 88 67</a:t>
            </a:r>
            <a:endParaRPr/>
          </a:p>
          <a:p>
            <a:pPr marL="0" marR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Faks: (+994 12) 492 58 95</a:t>
            </a:r>
            <a:endParaRPr/>
          </a:p>
          <a:p>
            <a:pPr marL="0" marR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E-poçt: office@economy.gov.az</a:t>
            </a:r>
            <a:endParaRPr sz="12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www.economy.gov.az</a:t>
            </a:r>
            <a:endParaRPr sz="12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5" name="Google Shape;2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0184" y="5905503"/>
            <a:ext cx="2076834" cy="56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563" y="267272"/>
            <a:ext cx="7146476" cy="633053"/>
          </a:xfrm>
          <a:prstGeom prst="rect">
            <a:avLst/>
          </a:prstGeom>
        </p:spPr>
        <p:txBody>
          <a:bodyPr anchor="ctr"/>
          <a:lstStyle>
            <a:lvl1pPr algn="l">
              <a:defRPr sz="1800" b="0">
                <a:solidFill>
                  <a:srgbClr val="887735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type="body" sz="quarter" idx="11"/>
          </p:nvPr>
        </p:nvSpPr>
        <p:spPr>
          <a:xfrm>
            <a:off x="278563" y="1521800"/>
            <a:ext cx="11518679" cy="4324054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baseline="0">
                <a:solidFill>
                  <a:srgbClr val="002444"/>
                </a:solidFill>
                <a:latin typeface="Segoe UI Symbol" charset="0"/>
                <a:ea typeface="Segoe UI Symbol" charset="0"/>
                <a:cs typeface="Segoe UI Symbol" charset="0"/>
              </a:defRPr>
            </a:lvl1pPr>
            <a:lvl2pPr>
              <a:defRPr sz="1500">
                <a:latin typeface="Verdana" panose="020B0604030504040204" pitchFamily="34" charset="0"/>
                <a:ea typeface="Verdana" panose="020B060403050404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85416" y="6342629"/>
            <a:ext cx="668867" cy="409575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Averta" charset="0"/>
                <a:ea typeface="Averta" charset="0"/>
                <a:cs typeface="Averta" charset="0"/>
              </a:defRPr>
            </a:lvl1pPr>
          </a:lstStyle>
          <a:p>
            <a:pPr>
              <a:defRPr/>
            </a:pPr>
            <a:fld id="{E3B6FE20-F526-A443-8A48-A8874A55E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5A390E-90FA-0A3F-FFF8-B673C3C8DA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7545" y="161146"/>
            <a:ext cx="1037617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1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762F645-3875-CFA2-11B4-0429CF563A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4305322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44" imgH="344" progId="TCLayout.ActiveDocument.1">
                  <p:embed/>
                </p:oleObj>
              </mc:Choice>
              <mc:Fallback>
                <p:oleObj name="think-cell Slide" r:id="rId7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Relationship Id="rId9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hart" Target="../charts/char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12F89AF-27FC-9DA7-AEBF-F731C58D37D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914355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0" imgH="381" progId="TCLayout.ActiveDocument.1">
                  <p:embed/>
                </p:oleObj>
              </mc:Choice>
              <mc:Fallback>
                <p:oleObj name="think-cell Slide" r:id="rId4" imgW="400" imgH="38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Google Shape;33;p1"/>
          <p:cNvSpPr txBox="1">
            <a:spLocks noGrp="1"/>
          </p:cNvSpPr>
          <p:nvPr>
            <p:ph type="title"/>
          </p:nvPr>
        </p:nvSpPr>
        <p:spPr>
          <a:xfrm>
            <a:off x="367649" y="4354120"/>
            <a:ext cx="7733935" cy="112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1" lang="en-US" kern="120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INVESTMENT OPPORTUNITIES IN AZERBAIJAN</a:t>
            </a:r>
            <a:br>
              <a:rPr kumimoji="1" lang="az-Latn-AZ" kern="120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</a:br>
            <a:br>
              <a:rPr kumimoji="1" lang="az-Latn-AZ" kern="120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</a:br>
            <a:r>
              <a:rPr kumimoji="1" lang="en-US" kern="120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March</a:t>
            </a:r>
            <a:r>
              <a:rPr kumimoji="1" lang="az-Latn-AZ" kern="120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202</a:t>
            </a:r>
            <a:r>
              <a:rPr kumimoji="1" lang="en-US" kern="120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3</a:t>
            </a:r>
            <a:endParaRPr dirty="0">
              <a:solidFill>
                <a:srgbClr val="606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"/>
          <p:cNvSpPr txBox="1"/>
          <p:nvPr/>
        </p:nvSpPr>
        <p:spPr>
          <a:xfrm>
            <a:off x="5074920" y="2240086"/>
            <a:ext cx="656636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000"/>
              <a:buFont typeface="Arial"/>
              <a:buNone/>
            </a:pPr>
            <a:r>
              <a:rPr kumimoji="1" lang="en-US" sz="2000" b="1" kern="1200" dirty="0">
                <a:solidFill>
                  <a:srgbClr val="88773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EXPORT AND INVESTMENT PROMOTION AGENCY OF THE REPUBLIC OF AZERBAIJAN - AZPROMO</a:t>
            </a:r>
            <a:endParaRPr kumimoji="1" sz="2000" b="1" kern="1200" dirty="0">
              <a:solidFill>
                <a:srgbClr val="887735"/>
              </a:solidFill>
              <a:latin typeface="Segoe UI" panose="020B0502040204020203" pitchFamily="34" charset="0"/>
              <a:cs typeface="Segoe UI" panose="020B0502040204020203" pitchFamily="34" charset="0"/>
              <a:sym typeface="Quattrocento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2"/>
          <p:cNvSpPr txBox="1">
            <a:spLocks noGrp="1"/>
          </p:cNvSpPr>
          <p:nvPr>
            <p:ph type="sldNum" idx="12"/>
          </p:nvPr>
        </p:nvSpPr>
        <p:spPr>
          <a:xfrm>
            <a:off x="11085416" y="6342629"/>
            <a:ext cx="668867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97" name="Google Shape;297;p12"/>
          <p:cNvSpPr txBox="1">
            <a:spLocks noGrp="1"/>
          </p:cNvSpPr>
          <p:nvPr>
            <p:ph type="title"/>
          </p:nvPr>
        </p:nvSpPr>
        <p:spPr>
          <a:xfrm>
            <a:off x="278563" y="285560"/>
            <a:ext cx="9084378" cy="633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BILATERAL INVESTMENT TREATIES</a:t>
            </a:r>
            <a:endParaRPr sz="2000" b="1" dirty="0"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pic>
        <p:nvPicPr>
          <p:cNvPr id="305" name="Google Shape;305;p12"/>
          <p:cNvPicPr preferRelativeResize="0"/>
          <p:nvPr/>
        </p:nvPicPr>
        <p:blipFill rotWithShape="1">
          <a:blip r:embed="rId3">
            <a:alphaModFix/>
          </a:blip>
          <a:srcRect b="16156"/>
          <a:stretch/>
        </p:blipFill>
        <p:spPr>
          <a:xfrm>
            <a:off x="1334277" y="2632150"/>
            <a:ext cx="8680146" cy="37104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4" name="Google Shape;314;p12"/>
          <p:cNvCxnSpPr>
            <a:cxnSpLocks/>
          </p:cNvCxnSpPr>
          <p:nvPr/>
        </p:nvCxnSpPr>
        <p:spPr>
          <a:xfrm>
            <a:off x="365760" y="5340398"/>
            <a:ext cx="11388523" cy="0"/>
          </a:xfrm>
          <a:prstGeom prst="straightConnector1">
            <a:avLst/>
          </a:prstGeom>
          <a:noFill/>
          <a:ln w="38100" cap="flat" cmpd="sng">
            <a:solidFill>
              <a:srgbClr val="4E81BD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9" name="Google Shape;336;p13">
            <a:extLst>
              <a:ext uri="{FF2B5EF4-FFF2-40B4-BE49-F238E27FC236}">
                <a16:creationId xmlns:a16="http://schemas.microsoft.com/office/drawing/2014/main" id="{848F2176-109F-4516-89C7-F6B0C9F006D7}"/>
              </a:ext>
            </a:extLst>
          </p:cNvPr>
          <p:cNvCxnSpPr>
            <a:cxnSpLocks/>
          </p:cNvCxnSpPr>
          <p:nvPr/>
        </p:nvCxnSpPr>
        <p:spPr>
          <a:xfrm flipV="1">
            <a:off x="439935" y="2613100"/>
            <a:ext cx="11409165" cy="4679"/>
          </a:xfrm>
          <a:prstGeom prst="straightConnector1">
            <a:avLst/>
          </a:prstGeom>
          <a:noFill/>
          <a:ln w="38100" cap="flat" cmpd="sng">
            <a:solidFill>
              <a:srgbClr val="887735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3" name="Google Shape;312;p12">
            <a:extLst>
              <a:ext uri="{FF2B5EF4-FFF2-40B4-BE49-F238E27FC236}">
                <a16:creationId xmlns:a16="http://schemas.microsoft.com/office/drawing/2014/main" id="{43BB9435-5CC3-4B01-AFEE-A049A66E01DE}"/>
              </a:ext>
            </a:extLst>
          </p:cNvPr>
          <p:cNvCxnSpPr>
            <a:cxnSpLocks/>
          </p:cNvCxnSpPr>
          <p:nvPr/>
        </p:nvCxnSpPr>
        <p:spPr>
          <a:xfrm>
            <a:off x="2838971" y="3822192"/>
            <a:ext cx="0" cy="1657032"/>
          </a:xfrm>
          <a:prstGeom prst="straightConnector1">
            <a:avLst/>
          </a:prstGeom>
          <a:noFill/>
          <a:ln w="50800" cap="flat" cmpd="sng">
            <a:solidFill>
              <a:srgbClr val="4E81BD"/>
            </a:solidFill>
            <a:prstDash val="dot"/>
            <a:miter lim="400000"/>
            <a:headEnd type="oval" w="med" len="med"/>
            <a:tailEnd type="none" w="sm" len="sm"/>
          </a:ln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1E469FE-668B-46E5-B486-FAB5313A67C2}"/>
              </a:ext>
            </a:extLst>
          </p:cNvPr>
          <p:cNvSpPr txBox="1"/>
          <p:nvPr/>
        </p:nvSpPr>
        <p:spPr>
          <a:xfrm>
            <a:off x="560277" y="1403985"/>
            <a:ext cx="1345402" cy="95840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sz="1400" dirty="0">
                <a:solidFill>
                  <a:srgbClr val="232323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ALBANIA</a:t>
            </a:r>
          </a:p>
          <a:p>
            <a:pPr algn="ctr">
              <a:lnSpc>
                <a:spcPct val="80000"/>
              </a:lnSpc>
            </a:pPr>
            <a:r>
              <a:rPr lang="it-IT" dirty="0">
                <a:solidFill>
                  <a:srgbClr val="232323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AUSTRIA</a:t>
            </a:r>
            <a:endParaRPr lang="it-IT" dirty="0">
              <a:solidFill>
                <a:srgbClr val="2323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it-IT" sz="1400" dirty="0">
                <a:solidFill>
                  <a:srgbClr val="232323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BELARUS</a:t>
            </a:r>
            <a:endParaRPr lang="it-IT" sz="1400" dirty="0">
              <a:solidFill>
                <a:srgbClr val="232323"/>
              </a:solidFill>
              <a:latin typeface="Segoe UI" panose="020B0502040204020203" pitchFamily="34" charset="0"/>
              <a:ea typeface="Calibri"/>
              <a:cs typeface="Segoe UI" panose="020B0502040204020203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it-IT" sz="1400" dirty="0">
                <a:solidFill>
                  <a:srgbClr val="232323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BELGIUM</a:t>
            </a:r>
            <a:endParaRPr lang="it-IT" sz="1400" dirty="0">
              <a:solidFill>
                <a:srgbClr val="232323"/>
              </a:solidFill>
              <a:latin typeface="Segoe UI" panose="020B0502040204020203" pitchFamily="34" charset="0"/>
              <a:ea typeface="Calibri"/>
              <a:cs typeface="Segoe UI" panose="020B0502040204020203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it-IT" sz="1400" dirty="0">
                <a:solidFill>
                  <a:srgbClr val="232323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BULGARIA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6278C9-90AF-46BA-B9AB-0BA57B5C312F}"/>
              </a:ext>
            </a:extLst>
          </p:cNvPr>
          <p:cNvSpPr txBox="1"/>
          <p:nvPr/>
        </p:nvSpPr>
        <p:spPr>
          <a:xfrm>
            <a:off x="2215222" y="1403985"/>
            <a:ext cx="1409812" cy="95840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marL="0" lvl="0" indent="0" algn="ctr">
              <a:lnSpc>
                <a:spcPct val="80000"/>
              </a:lnSpc>
              <a:buFont typeface="Arial"/>
              <a:buNone/>
            </a:pPr>
            <a:r>
              <a:rPr lang="en-US" dirty="0">
                <a:solidFill>
                  <a:srgbClr val="232323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CROATIA</a:t>
            </a:r>
            <a:endParaRPr lang="en-US" dirty="0">
              <a:solidFill>
                <a:srgbClr val="2323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algn="ctr">
              <a:lnSpc>
                <a:spcPct val="80000"/>
              </a:lnSpc>
              <a:buFont typeface="Arial"/>
              <a:buNone/>
            </a:pPr>
            <a:r>
              <a:rPr lang="en-US" dirty="0">
                <a:solidFill>
                  <a:srgbClr val="232323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CZECH REP</a:t>
            </a:r>
            <a:endParaRPr lang="en-US" dirty="0">
              <a:solidFill>
                <a:srgbClr val="2323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algn="ctr">
              <a:lnSpc>
                <a:spcPct val="80000"/>
              </a:lnSpc>
              <a:buFont typeface="Arial"/>
              <a:buNone/>
            </a:pPr>
            <a:r>
              <a:rPr lang="en-US" dirty="0">
                <a:solidFill>
                  <a:srgbClr val="232323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ESTONIA</a:t>
            </a:r>
          </a:p>
          <a:p>
            <a:pPr marL="0" lvl="0" indent="0" algn="ctr">
              <a:lnSpc>
                <a:spcPct val="80000"/>
              </a:lnSpc>
              <a:buFont typeface="Arial"/>
              <a:buNone/>
            </a:pPr>
            <a:r>
              <a:rPr lang="en-US" dirty="0">
                <a:solidFill>
                  <a:srgbClr val="232323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FINLAND</a:t>
            </a:r>
          </a:p>
          <a:p>
            <a:pPr marL="0" lvl="0" indent="0" algn="ctr">
              <a:lnSpc>
                <a:spcPct val="80000"/>
              </a:lnSpc>
              <a:buFont typeface="Arial"/>
              <a:buNone/>
            </a:pPr>
            <a:r>
              <a:rPr lang="en-US" dirty="0">
                <a:solidFill>
                  <a:srgbClr val="232323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FRANCE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B98707-9AB4-4D12-A24F-491C8FAB1B9A}"/>
              </a:ext>
            </a:extLst>
          </p:cNvPr>
          <p:cNvSpPr txBox="1"/>
          <p:nvPr/>
        </p:nvSpPr>
        <p:spPr>
          <a:xfrm>
            <a:off x="3965945" y="1416085"/>
            <a:ext cx="1345402" cy="956993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solidFill>
                  <a:srgbClr val="232323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GEORGIA</a:t>
            </a:r>
            <a:endParaRPr lang="en-US" dirty="0">
              <a:solidFill>
                <a:srgbClr val="2323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dirty="0">
                <a:solidFill>
                  <a:srgbClr val="232323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GERMANY</a:t>
            </a:r>
            <a:endParaRPr lang="en-US" dirty="0">
              <a:solidFill>
                <a:srgbClr val="2323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dirty="0">
                <a:solidFill>
                  <a:srgbClr val="232323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GREECE</a:t>
            </a:r>
            <a:endParaRPr lang="en-US" dirty="0">
              <a:solidFill>
                <a:srgbClr val="2323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dirty="0">
                <a:solidFill>
                  <a:srgbClr val="232323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HUNGARY</a:t>
            </a:r>
            <a:endParaRPr lang="en-US" dirty="0">
              <a:solidFill>
                <a:srgbClr val="2323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dirty="0">
                <a:solidFill>
                  <a:srgbClr val="232323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ITALY</a:t>
            </a:r>
            <a:endParaRPr lang="en-US" dirty="0">
              <a:solidFill>
                <a:srgbClr val="2323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9435C7-8F69-46D3-B0B8-D062802E048E}"/>
              </a:ext>
            </a:extLst>
          </p:cNvPr>
          <p:cNvSpPr txBox="1"/>
          <p:nvPr/>
        </p:nvSpPr>
        <p:spPr>
          <a:xfrm>
            <a:off x="5759302" y="1403985"/>
            <a:ext cx="1612981" cy="956993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marL="0" lvl="0" indent="0" algn="ctr">
              <a:lnSpc>
                <a:spcPct val="80000"/>
              </a:lnSpc>
              <a:buFont typeface="Arial"/>
              <a:buNone/>
            </a:pPr>
            <a:r>
              <a:rPr lang="en-US" dirty="0">
                <a:solidFill>
                  <a:srgbClr val="232323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LATVIA</a:t>
            </a:r>
          </a:p>
          <a:p>
            <a:pPr marL="0" lvl="0" indent="0" algn="ctr">
              <a:lnSpc>
                <a:spcPct val="80000"/>
              </a:lnSpc>
              <a:buFont typeface="Arial"/>
              <a:buNone/>
            </a:pPr>
            <a:r>
              <a:rPr lang="en-US" dirty="0">
                <a:solidFill>
                  <a:srgbClr val="232323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LITHUANIA</a:t>
            </a:r>
            <a:endParaRPr lang="en-US" dirty="0">
              <a:solidFill>
                <a:srgbClr val="2323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algn="ctr">
              <a:lnSpc>
                <a:spcPct val="80000"/>
              </a:lnSpc>
              <a:buFont typeface="Arial"/>
              <a:buNone/>
            </a:pPr>
            <a:r>
              <a:rPr lang="en-US" dirty="0">
                <a:solidFill>
                  <a:srgbClr val="232323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LUXEMBOURG</a:t>
            </a:r>
            <a:endParaRPr lang="en-US" dirty="0">
              <a:solidFill>
                <a:srgbClr val="2323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algn="ctr">
              <a:lnSpc>
                <a:spcPct val="80000"/>
              </a:lnSpc>
              <a:buFont typeface="Arial"/>
              <a:buNone/>
            </a:pPr>
            <a:r>
              <a:rPr lang="en-US" dirty="0">
                <a:solidFill>
                  <a:srgbClr val="232323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MACEDONIA FYR</a:t>
            </a:r>
            <a:endParaRPr lang="en-US" dirty="0">
              <a:solidFill>
                <a:srgbClr val="2323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algn="ctr">
              <a:lnSpc>
                <a:spcPct val="80000"/>
              </a:lnSpc>
              <a:buFont typeface="Arial"/>
              <a:buNone/>
            </a:pPr>
            <a:r>
              <a:rPr lang="en-US" dirty="0">
                <a:solidFill>
                  <a:srgbClr val="232323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MOLDOVA</a:t>
            </a:r>
            <a:endParaRPr lang="en-US" dirty="0">
              <a:solidFill>
                <a:srgbClr val="2323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0FD380F-0571-4E08-A20A-F58B95C8611B}"/>
              </a:ext>
            </a:extLst>
          </p:cNvPr>
          <p:cNvSpPr txBox="1"/>
          <p:nvPr/>
        </p:nvSpPr>
        <p:spPr>
          <a:xfrm>
            <a:off x="7653578" y="1416085"/>
            <a:ext cx="1409812" cy="956993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32323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MONTENEGRO</a:t>
            </a:r>
            <a:endParaRPr lang="en-US" dirty="0">
              <a:solidFill>
                <a:srgbClr val="2323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32323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NORWAY</a:t>
            </a:r>
            <a:endParaRPr lang="en-US" dirty="0">
              <a:solidFill>
                <a:srgbClr val="2323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32323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POLAND</a:t>
            </a:r>
            <a:endParaRPr lang="en-US" dirty="0">
              <a:solidFill>
                <a:srgbClr val="2323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32323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ROMANIA</a:t>
            </a:r>
            <a:endParaRPr lang="en-US" dirty="0">
              <a:solidFill>
                <a:srgbClr val="2323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32323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RUSSIA</a:t>
            </a:r>
            <a:endParaRPr lang="en-US" dirty="0">
              <a:solidFill>
                <a:srgbClr val="2323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8FFD2C8-28F2-45EF-BF15-C9DDCE72BFE2}"/>
              </a:ext>
            </a:extLst>
          </p:cNvPr>
          <p:cNvSpPr txBox="1"/>
          <p:nvPr/>
        </p:nvSpPr>
        <p:spPr>
          <a:xfrm>
            <a:off x="9302002" y="1416086"/>
            <a:ext cx="1524762" cy="956993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solidFill>
                  <a:srgbClr val="232323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SERBIA</a:t>
            </a:r>
            <a:endParaRPr lang="en-US" dirty="0">
              <a:solidFill>
                <a:srgbClr val="2323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dirty="0">
                <a:solidFill>
                  <a:srgbClr val="232323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SWITZERLAND</a:t>
            </a:r>
            <a:endParaRPr lang="en-US" dirty="0">
              <a:solidFill>
                <a:srgbClr val="2323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dirty="0">
                <a:solidFill>
                  <a:srgbClr val="232323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TURKEY</a:t>
            </a:r>
            <a:endParaRPr lang="en-US" dirty="0">
              <a:solidFill>
                <a:srgbClr val="2323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dirty="0">
                <a:solidFill>
                  <a:srgbClr val="232323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UK</a:t>
            </a:r>
            <a:endParaRPr lang="en-US" dirty="0">
              <a:solidFill>
                <a:srgbClr val="2323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dirty="0">
                <a:solidFill>
                  <a:srgbClr val="232323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UKRAINE</a:t>
            </a:r>
            <a:endParaRPr lang="en-US" dirty="0">
              <a:solidFill>
                <a:srgbClr val="2323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A3AC09-54C6-4302-B43F-738113ED0E0C}"/>
              </a:ext>
            </a:extLst>
          </p:cNvPr>
          <p:cNvSpPr txBox="1"/>
          <p:nvPr/>
        </p:nvSpPr>
        <p:spPr>
          <a:xfrm>
            <a:off x="234454" y="5542598"/>
            <a:ext cx="1305305" cy="784638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marL="0" lvl="0" indent="0" algn="ctr">
              <a:lnSpc>
                <a:spcPct val="80000"/>
              </a:lnSpc>
              <a:buFont typeface="Arial"/>
              <a:buNone/>
            </a:pPr>
            <a:r>
              <a:rPr lang="en-US" dirty="0">
                <a:solidFill>
                  <a:srgbClr val="232323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CHINA</a:t>
            </a:r>
            <a:endParaRPr lang="en-US" dirty="0">
              <a:solidFill>
                <a:srgbClr val="2323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algn="ctr">
              <a:lnSpc>
                <a:spcPct val="80000"/>
              </a:lnSpc>
              <a:buFont typeface="Arial"/>
              <a:buNone/>
            </a:pPr>
            <a:r>
              <a:rPr lang="en-US" dirty="0">
                <a:solidFill>
                  <a:srgbClr val="232323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IRAN</a:t>
            </a:r>
            <a:endParaRPr lang="en-US" dirty="0">
              <a:solidFill>
                <a:srgbClr val="2323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algn="ctr">
              <a:lnSpc>
                <a:spcPct val="80000"/>
              </a:lnSpc>
              <a:buFont typeface="Arial"/>
              <a:buNone/>
            </a:pPr>
            <a:r>
              <a:rPr lang="en-US" dirty="0">
                <a:solidFill>
                  <a:srgbClr val="232323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ISRAEL</a:t>
            </a:r>
            <a:endParaRPr lang="en-US" dirty="0">
              <a:solidFill>
                <a:srgbClr val="2323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algn="ctr">
              <a:lnSpc>
                <a:spcPct val="80000"/>
              </a:lnSpc>
              <a:buFont typeface="Arial"/>
              <a:buNone/>
            </a:pPr>
            <a:r>
              <a:rPr lang="en-US" dirty="0">
                <a:solidFill>
                  <a:srgbClr val="232323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JORDAN</a:t>
            </a:r>
            <a:endParaRPr lang="en-US" dirty="0">
              <a:solidFill>
                <a:srgbClr val="2323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27C0E0C-3317-4930-90EE-4AD8371783D6}"/>
              </a:ext>
            </a:extLst>
          </p:cNvPr>
          <p:cNvSpPr txBox="1"/>
          <p:nvPr/>
        </p:nvSpPr>
        <p:spPr>
          <a:xfrm>
            <a:off x="1828557" y="5542598"/>
            <a:ext cx="1443470" cy="784638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dirty="0">
                <a:solidFill>
                  <a:srgbClr val="232323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SAUDI ARABIA LEBANON</a:t>
            </a:r>
            <a:endParaRPr lang="it-IT" dirty="0">
              <a:solidFill>
                <a:srgbClr val="2323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it-IT" dirty="0">
                <a:solidFill>
                  <a:srgbClr val="232323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PAKISTAN</a:t>
            </a:r>
            <a:endParaRPr lang="it-IT" dirty="0">
              <a:solidFill>
                <a:srgbClr val="2323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it-IT" dirty="0">
                <a:solidFill>
                  <a:srgbClr val="232323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QATAR</a:t>
            </a:r>
            <a:endParaRPr lang="en-US" dirty="0">
              <a:solidFill>
                <a:srgbClr val="2323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344A532-9463-4EEF-839E-5FC4F971F5CC}"/>
              </a:ext>
            </a:extLst>
          </p:cNvPr>
          <p:cNvSpPr txBox="1"/>
          <p:nvPr/>
        </p:nvSpPr>
        <p:spPr>
          <a:xfrm>
            <a:off x="4399134" y="5542598"/>
            <a:ext cx="1360168" cy="784638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32323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SYRIA</a:t>
            </a:r>
            <a:endParaRPr lang="en-US" dirty="0">
              <a:solidFill>
                <a:srgbClr val="2323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32323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TAJIKISTAN</a:t>
            </a:r>
            <a:endParaRPr lang="en-US" dirty="0">
              <a:solidFill>
                <a:srgbClr val="2323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32323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UAE</a:t>
            </a:r>
            <a:endParaRPr lang="en-US" dirty="0">
              <a:solidFill>
                <a:srgbClr val="2323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32323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UZBEKISTAN</a:t>
            </a:r>
            <a:endParaRPr lang="en-US" dirty="0">
              <a:solidFill>
                <a:srgbClr val="2323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CED8BAE-2098-4145-8B45-5510C4280DA0}"/>
              </a:ext>
            </a:extLst>
          </p:cNvPr>
          <p:cNvSpPr txBox="1"/>
          <p:nvPr/>
        </p:nvSpPr>
        <p:spPr>
          <a:xfrm>
            <a:off x="6556795" y="5541187"/>
            <a:ext cx="1443470" cy="78604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solidFill>
                  <a:srgbClr val="232323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KAZAKHSTAN</a:t>
            </a:r>
            <a:endParaRPr lang="en-US" dirty="0">
              <a:solidFill>
                <a:srgbClr val="2323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dirty="0">
                <a:solidFill>
                  <a:srgbClr val="232323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KUWAIT</a:t>
            </a:r>
            <a:endParaRPr lang="en-US" dirty="0">
              <a:solidFill>
                <a:srgbClr val="2323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dirty="0">
                <a:solidFill>
                  <a:srgbClr val="232323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KYRGYZSTAN</a:t>
            </a:r>
          </a:p>
          <a:p>
            <a:pPr algn="ctr">
              <a:lnSpc>
                <a:spcPct val="80000"/>
              </a:lnSpc>
            </a:pPr>
            <a:r>
              <a:rPr lang="en-US" dirty="0">
                <a:solidFill>
                  <a:srgbClr val="232323"/>
                </a:solidFill>
                <a:latin typeface="Segoe UI" panose="020B0502040204020203" pitchFamily="34" charset="0"/>
                <a:cs typeface="Segoe UI" panose="020B0502040204020203" pitchFamily="34" charset="0"/>
                <a:sym typeface="Cambria"/>
              </a:rPr>
              <a:t>KOREA REP.</a:t>
            </a:r>
            <a:endParaRPr lang="en-US" dirty="0">
              <a:solidFill>
                <a:srgbClr val="2323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0" name="Google Shape;313;p12">
            <a:extLst>
              <a:ext uri="{FF2B5EF4-FFF2-40B4-BE49-F238E27FC236}">
                <a16:creationId xmlns:a16="http://schemas.microsoft.com/office/drawing/2014/main" id="{2DB1CACB-7FDF-D50F-46FA-C050A34538B4}"/>
              </a:ext>
            </a:extLst>
          </p:cNvPr>
          <p:cNvCxnSpPr>
            <a:cxnSpLocks/>
          </p:cNvCxnSpPr>
          <p:nvPr/>
        </p:nvCxnSpPr>
        <p:spPr>
          <a:xfrm flipV="1">
            <a:off x="6440783" y="2360978"/>
            <a:ext cx="0" cy="1339596"/>
          </a:xfrm>
          <a:prstGeom prst="straightConnector1">
            <a:avLst/>
          </a:prstGeom>
          <a:noFill/>
          <a:ln w="50800" cap="flat" cmpd="sng">
            <a:solidFill>
              <a:srgbClr val="C00000"/>
            </a:solidFill>
            <a:prstDash val="dot"/>
            <a:miter lim="400000"/>
            <a:headEnd type="oval" w="med" len="med"/>
            <a:tailEnd type="none" w="sm" len="sm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3"/>
          <p:cNvSpPr txBox="1">
            <a:spLocks noGrp="1"/>
          </p:cNvSpPr>
          <p:nvPr>
            <p:ph type="sldNum" idx="12"/>
          </p:nvPr>
        </p:nvSpPr>
        <p:spPr>
          <a:xfrm>
            <a:off x="11085416" y="6342629"/>
            <a:ext cx="668867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title"/>
          </p:nvPr>
        </p:nvSpPr>
        <p:spPr>
          <a:xfrm>
            <a:off x="278563" y="285560"/>
            <a:ext cx="9084378" cy="633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DOUBLE TAXATION TREATIES</a:t>
            </a:r>
            <a:endParaRPr sz="2000" b="1" dirty="0"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742FEE-553B-4AE7-ACA4-C348B93F6AA3}"/>
              </a:ext>
            </a:extLst>
          </p:cNvPr>
          <p:cNvSpPr txBox="1"/>
          <p:nvPr/>
        </p:nvSpPr>
        <p:spPr>
          <a:xfrm>
            <a:off x="338041" y="1454373"/>
            <a:ext cx="1259586" cy="95840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solidFill>
                  <a:srgbClr val="232323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AUSTRIA</a:t>
            </a:r>
          </a:p>
          <a:p>
            <a:pPr algn="ctr">
              <a:lnSpc>
                <a:spcPct val="80000"/>
              </a:lnSpc>
            </a:pPr>
            <a:r>
              <a:rPr lang="en-US" sz="1400" dirty="0">
                <a:solidFill>
                  <a:srgbClr val="232323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BELARUS</a:t>
            </a:r>
            <a:endParaRPr lang="en-US" sz="1400" dirty="0">
              <a:solidFill>
                <a:srgbClr val="232323"/>
              </a:solidFill>
              <a:latin typeface="Segoe UI" panose="020B0502040204020203" pitchFamily="34" charset="0"/>
              <a:ea typeface="Calibri"/>
              <a:cs typeface="Segoe UI" panose="020B0502040204020203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sz="1400" dirty="0">
                <a:solidFill>
                  <a:srgbClr val="232323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BELGIUM</a:t>
            </a:r>
            <a:endParaRPr lang="en-US" sz="1400" dirty="0">
              <a:solidFill>
                <a:srgbClr val="232323"/>
              </a:solidFill>
              <a:latin typeface="Segoe UI" panose="020B0502040204020203" pitchFamily="34" charset="0"/>
              <a:ea typeface="Calibri"/>
              <a:cs typeface="Segoe UI" panose="020B0502040204020203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sz="1400" dirty="0">
                <a:solidFill>
                  <a:srgbClr val="232323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B&amp;H</a:t>
            </a:r>
          </a:p>
          <a:p>
            <a:pPr algn="ctr">
              <a:lnSpc>
                <a:spcPct val="80000"/>
              </a:lnSpc>
            </a:pPr>
            <a:r>
              <a:rPr lang="en-US" sz="1400" dirty="0">
                <a:solidFill>
                  <a:srgbClr val="232323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BULGARIAC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4D2D17-D3C8-4A47-A5ED-A19CE5F57A52}"/>
              </a:ext>
            </a:extLst>
          </p:cNvPr>
          <p:cNvSpPr txBox="1"/>
          <p:nvPr/>
        </p:nvSpPr>
        <p:spPr>
          <a:xfrm>
            <a:off x="1777361" y="1465278"/>
            <a:ext cx="1368666" cy="95840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cap="none" dirty="0">
                <a:solidFill>
                  <a:srgbClr val="232323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CROATIA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sz="1400" cap="none" dirty="0">
                <a:solidFill>
                  <a:srgbClr val="232323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ESTONIA</a:t>
            </a:r>
          </a:p>
          <a:p>
            <a:pPr algn="ctr">
              <a:lnSpc>
                <a:spcPct val="80000"/>
              </a:lnSpc>
            </a:pPr>
            <a:r>
              <a:rPr lang="en-US" sz="1400" dirty="0">
                <a:solidFill>
                  <a:srgbClr val="232323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CZECH REP</a:t>
            </a:r>
            <a:r>
              <a:rPr lang="az-Latn-AZ" dirty="0">
                <a:solidFill>
                  <a:srgbClr val="232323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.</a:t>
            </a:r>
            <a:endParaRPr lang="en-US" sz="1400" dirty="0">
              <a:solidFill>
                <a:srgbClr val="2323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cap="none" dirty="0">
                <a:solidFill>
                  <a:srgbClr val="232323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FINLAND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cap="none" dirty="0">
                <a:solidFill>
                  <a:srgbClr val="232323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FRANCE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82D33F-3168-45E2-891E-D41F0CE6C4B3}"/>
              </a:ext>
            </a:extLst>
          </p:cNvPr>
          <p:cNvSpPr txBox="1"/>
          <p:nvPr/>
        </p:nvSpPr>
        <p:spPr>
          <a:xfrm>
            <a:off x="3317230" y="1455784"/>
            <a:ext cx="1410388" cy="956993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cap="none" dirty="0">
                <a:solidFill>
                  <a:srgbClr val="232323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GEORGIA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cap="none" dirty="0">
                <a:solidFill>
                  <a:srgbClr val="232323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GERMANY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cap="none" dirty="0">
                <a:solidFill>
                  <a:srgbClr val="232323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GREECE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cap="none" dirty="0">
                <a:solidFill>
                  <a:srgbClr val="232323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HUNGARY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cap="none" dirty="0">
                <a:solidFill>
                  <a:srgbClr val="232323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ITALY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308218A-5F5A-4737-B230-353CB531F943}"/>
              </a:ext>
            </a:extLst>
          </p:cNvPr>
          <p:cNvSpPr txBox="1"/>
          <p:nvPr/>
        </p:nvSpPr>
        <p:spPr>
          <a:xfrm>
            <a:off x="4898821" y="1448366"/>
            <a:ext cx="1624825" cy="954107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cap="none" dirty="0">
                <a:solidFill>
                  <a:srgbClr val="232323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LATVIA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cap="none" dirty="0">
                <a:solidFill>
                  <a:srgbClr val="232323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LITHUANIA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cap="none" dirty="0">
                <a:solidFill>
                  <a:srgbClr val="232323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LUXEMBOURG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cap="none" dirty="0">
                <a:solidFill>
                  <a:srgbClr val="232323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MACEDONIA FYR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cap="none" dirty="0">
                <a:solidFill>
                  <a:srgbClr val="232323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MOLDOVA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C4A568C-2413-4C1C-9158-296687A4ABD7}"/>
              </a:ext>
            </a:extLst>
          </p:cNvPr>
          <p:cNvSpPr txBox="1"/>
          <p:nvPr/>
        </p:nvSpPr>
        <p:spPr>
          <a:xfrm>
            <a:off x="6762797" y="1465278"/>
            <a:ext cx="1410388" cy="956993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cap="none" dirty="0">
                <a:solidFill>
                  <a:srgbClr val="232323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MONTENEGRO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cap="none" dirty="0">
                <a:solidFill>
                  <a:srgbClr val="232323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NETHERLANDS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cap="none" dirty="0">
                <a:solidFill>
                  <a:srgbClr val="232323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NORWAY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cap="none" dirty="0">
                <a:solidFill>
                  <a:srgbClr val="232323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POLAND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cap="none" dirty="0">
                <a:solidFill>
                  <a:srgbClr val="232323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ROMANIA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E841CD1-CF0E-4B16-8495-A1476C8C33C7}"/>
              </a:ext>
            </a:extLst>
          </p:cNvPr>
          <p:cNvSpPr txBox="1"/>
          <p:nvPr/>
        </p:nvSpPr>
        <p:spPr>
          <a:xfrm>
            <a:off x="8484547" y="1465278"/>
            <a:ext cx="1462376" cy="956993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cap="none" dirty="0">
                <a:solidFill>
                  <a:srgbClr val="232323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RUSSIA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cap="none" dirty="0">
                <a:solidFill>
                  <a:srgbClr val="232323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SAN MARINO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cap="none" dirty="0">
                <a:solidFill>
                  <a:srgbClr val="232323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SERBIA</a:t>
            </a:r>
            <a:endParaRPr lang="it-IT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cap="none" dirty="0">
                <a:solidFill>
                  <a:srgbClr val="232323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SLOVENIA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rgbClr val="232323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SPAIN</a:t>
            </a:r>
            <a:endParaRPr lang="en-US" dirty="0">
              <a:solidFill>
                <a:srgbClr val="2323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8422900-0979-4968-9107-8CEDBAECCEDA}"/>
              </a:ext>
            </a:extLst>
          </p:cNvPr>
          <p:cNvSpPr txBox="1"/>
          <p:nvPr/>
        </p:nvSpPr>
        <p:spPr>
          <a:xfrm>
            <a:off x="10172662" y="1467177"/>
            <a:ext cx="1391358" cy="956993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cap="none" dirty="0">
                <a:solidFill>
                  <a:srgbClr val="232323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SWEDEN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cap="none" dirty="0">
                <a:solidFill>
                  <a:srgbClr val="232323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SWITZERLAND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cap="none" dirty="0">
                <a:solidFill>
                  <a:srgbClr val="232323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TURKEY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cap="none" dirty="0">
                <a:solidFill>
                  <a:srgbClr val="232323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UK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cap="none" dirty="0">
                <a:solidFill>
                  <a:srgbClr val="232323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UKRAINE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687F3E-54F6-4332-9062-6C4820AC4E27}"/>
              </a:ext>
            </a:extLst>
          </p:cNvPr>
          <p:cNvSpPr txBox="1"/>
          <p:nvPr/>
        </p:nvSpPr>
        <p:spPr>
          <a:xfrm>
            <a:off x="94740" y="5560540"/>
            <a:ext cx="1398746" cy="784638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cap="none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CHINA</a:t>
            </a:r>
            <a:endParaRPr 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cap="none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IRAN</a:t>
            </a:r>
            <a:endParaRPr 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cap="none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JAPAN</a:t>
            </a:r>
            <a:endParaRPr 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cap="none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JORDAN</a:t>
            </a:r>
            <a:endParaRPr 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BF603D8-57BF-4A59-B11C-815990BEA5F7}"/>
              </a:ext>
            </a:extLst>
          </p:cNvPr>
          <p:cNvSpPr txBox="1"/>
          <p:nvPr/>
        </p:nvSpPr>
        <p:spPr>
          <a:xfrm>
            <a:off x="1669879" y="5560540"/>
            <a:ext cx="1504098" cy="784638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SAUDI ARABIA</a:t>
            </a:r>
          </a:p>
          <a:p>
            <a:pPr algn="ctr">
              <a:lnSpc>
                <a:spcPct val="80000"/>
              </a:lnSpc>
            </a:pP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QATAR</a:t>
            </a:r>
            <a:endParaRPr 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TAJIKISTAN</a:t>
            </a:r>
            <a:endParaRPr 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UAE</a:t>
            </a:r>
            <a:endParaRPr 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965D82F-6A2E-4AB4-8C60-5A73211AA64A}"/>
              </a:ext>
            </a:extLst>
          </p:cNvPr>
          <p:cNvSpPr txBox="1"/>
          <p:nvPr/>
        </p:nvSpPr>
        <p:spPr>
          <a:xfrm>
            <a:off x="4196458" y="5646717"/>
            <a:ext cx="1398746" cy="61228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marL="0" lvl="0" indent="0" algn="ctr">
              <a:lnSpc>
                <a:spcPct val="80000"/>
              </a:lnSpc>
              <a:buFont typeface="Arial"/>
              <a:buNone/>
            </a:pP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KAZAKHSTAN</a:t>
            </a:r>
            <a:endParaRPr 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algn="ctr">
              <a:lnSpc>
                <a:spcPct val="80000"/>
              </a:lnSpc>
              <a:buFont typeface="Arial"/>
              <a:buNone/>
            </a:pP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KUWAIT</a:t>
            </a:r>
            <a:endParaRPr 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algn="ctr">
              <a:lnSpc>
                <a:spcPct val="80000"/>
              </a:lnSpc>
              <a:buFont typeface="Arial"/>
              <a:buNone/>
            </a:pP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PAKISTAN</a:t>
            </a:r>
            <a:endParaRPr 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77466E8-6472-4595-A70C-535E03C7A1DC}"/>
              </a:ext>
            </a:extLst>
          </p:cNvPr>
          <p:cNvSpPr txBox="1"/>
          <p:nvPr/>
        </p:nvSpPr>
        <p:spPr>
          <a:xfrm>
            <a:off x="6523646" y="5645307"/>
            <a:ext cx="1277874" cy="61369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marL="0" lvl="0" indent="0" algn="ctr">
              <a:lnSpc>
                <a:spcPct val="80000"/>
              </a:lnSpc>
              <a:buFont typeface="Arial"/>
              <a:buNone/>
            </a:pP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UZBEKISTAN</a:t>
            </a:r>
            <a:endParaRPr 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VIETNAM</a:t>
            </a:r>
          </a:p>
          <a:p>
            <a:pPr algn="ctr">
              <a:lnSpc>
                <a:spcPct val="80000"/>
              </a:lnSpc>
            </a:pP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Cambria"/>
              </a:rPr>
              <a:t>KOREA REP.</a:t>
            </a:r>
            <a:endParaRPr 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</p:txBody>
      </p:sp>
      <p:pic>
        <p:nvPicPr>
          <p:cNvPr id="24" name="Google Shape;305;p12">
            <a:extLst>
              <a:ext uri="{FF2B5EF4-FFF2-40B4-BE49-F238E27FC236}">
                <a16:creationId xmlns:a16="http://schemas.microsoft.com/office/drawing/2014/main" id="{F17FFB33-19CF-4F7F-8065-BB04872ACF4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16156"/>
          <a:stretch/>
        </p:blipFill>
        <p:spPr>
          <a:xfrm>
            <a:off x="1334277" y="2632150"/>
            <a:ext cx="8680146" cy="37104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" name="Google Shape;314;p12">
            <a:extLst>
              <a:ext uri="{FF2B5EF4-FFF2-40B4-BE49-F238E27FC236}">
                <a16:creationId xmlns:a16="http://schemas.microsoft.com/office/drawing/2014/main" id="{04D5684E-0C66-4B2D-A4CE-8FD2F37AD897}"/>
              </a:ext>
            </a:extLst>
          </p:cNvPr>
          <p:cNvCxnSpPr>
            <a:cxnSpLocks/>
          </p:cNvCxnSpPr>
          <p:nvPr/>
        </p:nvCxnSpPr>
        <p:spPr>
          <a:xfrm>
            <a:off x="278563" y="5445454"/>
            <a:ext cx="11408612" cy="0"/>
          </a:xfrm>
          <a:prstGeom prst="straightConnector1">
            <a:avLst/>
          </a:prstGeom>
          <a:noFill/>
          <a:ln w="38100" cap="flat" cmpd="sng">
            <a:solidFill>
              <a:srgbClr val="4E81BD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8" name="Google Shape;336;p13">
            <a:extLst>
              <a:ext uri="{FF2B5EF4-FFF2-40B4-BE49-F238E27FC236}">
                <a16:creationId xmlns:a16="http://schemas.microsoft.com/office/drawing/2014/main" id="{3CE9878B-A155-4E57-B99D-8EC7E8883904}"/>
              </a:ext>
            </a:extLst>
          </p:cNvPr>
          <p:cNvCxnSpPr>
            <a:cxnSpLocks/>
          </p:cNvCxnSpPr>
          <p:nvPr/>
        </p:nvCxnSpPr>
        <p:spPr>
          <a:xfrm>
            <a:off x="439935" y="2615493"/>
            <a:ext cx="11314348" cy="0"/>
          </a:xfrm>
          <a:prstGeom prst="straightConnector1">
            <a:avLst/>
          </a:prstGeom>
          <a:noFill/>
          <a:ln w="38100" cap="flat" cmpd="sng">
            <a:solidFill>
              <a:srgbClr val="887735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30" name="Google Shape;313;p12">
            <a:extLst>
              <a:ext uri="{FF2B5EF4-FFF2-40B4-BE49-F238E27FC236}">
                <a16:creationId xmlns:a16="http://schemas.microsoft.com/office/drawing/2014/main" id="{4AAB67A9-4E4B-463F-B3B9-DCE2C1600A51}"/>
              </a:ext>
            </a:extLst>
          </p:cNvPr>
          <p:cNvCxnSpPr>
            <a:cxnSpLocks/>
          </p:cNvCxnSpPr>
          <p:nvPr/>
        </p:nvCxnSpPr>
        <p:spPr>
          <a:xfrm flipV="1">
            <a:off x="2423896" y="2310808"/>
            <a:ext cx="0" cy="1986872"/>
          </a:xfrm>
          <a:prstGeom prst="straightConnector1">
            <a:avLst/>
          </a:prstGeom>
          <a:noFill/>
          <a:ln w="50800" cap="flat" cmpd="sng">
            <a:solidFill>
              <a:srgbClr val="C00000"/>
            </a:solidFill>
            <a:prstDash val="dot"/>
            <a:miter lim="400000"/>
            <a:headEnd type="oval" w="med" len="med"/>
            <a:tailEnd type="none" w="sm" len="sm"/>
          </a:ln>
        </p:spPr>
      </p:cxnSp>
      <p:cxnSp>
        <p:nvCxnSpPr>
          <p:cNvPr id="32" name="Google Shape;312;p12">
            <a:extLst>
              <a:ext uri="{FF2B5EF4-FFF2-40B4-BE49-F238E27FC236}">
                <a16:creationId xmlns:a16="http://schemas.microsoft.com/office/drawing/2014/main" id="{7ECF85B8-1A36-4579-9220-E2BB570D6977}"/>
              </a:ext>
            </a:extLst>
          </p:cNvPr>
          <p:cNvCxnSpPr>
            <a:cxnSpLocks/>
          </p:cNvCxnSpPr>
          <p:nvPr/>
        </p:nvCxnSpPr>
        <p:spPr>
          <a:xfrm>
            <a:off x="7096125" y="4178499"/>
            <a:ext cx="0" cy="1565076"/>
          </a:xfrm>
          <a:prstGeom prst="straightConnector1">
            <a:avLst/>
          </a:prstGeom>
          <a:noFill/>
          <a:ln w="50800" cap="flat" cmpd="sng">
            <a:solidFill>
              <a:srgbClr val="4E81BD"/>
            </a:solidFill>
            <a:prstDash val="dot"/>
            <a:miter lim="400000"/>
            <a:headEnd type="oval" w="med" len="med"/>
            <a:tailEnd type="none" w="sm" len="sm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" name="Object 70" hidden="1">
            <a:extLst>
              <a:ext uri="{FF2B5EF4-FFF2-40B4-BE49-F238E27FC236}">
                <a16:creationId xmlns:a16="http://schemas.microsoft.com/office/drawing/2014/main" id="{A1372EC6-2322-3965-CDC4-63B4D4BEFE7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71" name="Object 70" hidden="1">
                        <a:extLst>
                          <a:ext uri="{FF2B5EF4-FFF2-40B4-BE49-F238E27FC236}">
                            <a16:creationId xmlns:a16="http://schemas.microsoft.com/office/drawing/2014/main" id="{A1372EC6-2322-3965-CDC4-63B4D4BEFE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563" y="276416"/>
            <a:ext cx="8181946" cy="633053"/>
          </a:xfrm>
        </p:spPr>
        <p:txBody>
          <a:bodyPr vert="horz"/>
          <a:lstStyle/>
          <a:p>
            <a:pPr>
              <a:buSzPts val="1400"/>
            </a:pP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 INDUSTRIAL PARKS, DISTRICTS AND AGROPARKS</a:t>
            </a: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6FE20-F526-A443-8A48-A8874A55E24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9056" y="1092816"/>
            <a:ext cx="6025650" cy="39035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A49F9A-2C96-C620-E15D-55263D0ED2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026" y="1771857"/>
            <a:ext cx="360000" cy="36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81C330-6182-EBC6-308E-DD1D93EDA9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026" y="1771857"/>
            <a:ext cx="360000" cy="36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4DE3D9-571D-EE92-546F-37A2E86571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026" y="1771857"/>
            <a:ext cx="360000" cy="36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F2ADB0-7121-0FDF-45BB-26AD4B7465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7026" y="1771857"/>
            <a:ext cx="360000" cy="36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D8EA59-14A6-B871-0061-0389F4AB2D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7026" y="1771857"/>
            <a:ext cx="360000" cy="36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BF94FAF-9D05-5660-A8B9-64F269F950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7026" y="1771857"/>
            <a:ext cx="360000" cy="36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459735-E823-1D9E-83A9-06BB0543C275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2488610" y="1771857"/>
            <a:ext cx="360000" cy="36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B1126F6-3691-160E-4D59-F191D67CC6AB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2846229" y="1771857"/>
            <a:ext cx="360000" cy="360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03CA58B-F7D1-37FF-EE08-8E5BFA4EE26C}"/>
              </a:ext>
            </a:extLst>
          </p:cNvPr>
          <p:cNvSpPr txBox="1"/>
          <p:nvPr/>
        </p:nvSpPr>
        <p:spPr>
          <a:xfrm>
            <a:off x="350746" y="1366933"/>
            <a:ext cx="45260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108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business entities were granted residency status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46B8FEE-0C4D-4C34-79E9-43BC2450E1FC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3211573" y="1771857"/>
            <a:ext cx="360000" cy="36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99E3A0D-9F69-F14B-EBD0-8308D0E59B1B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3563847" y="1771857"/>
            <a:ext cx="360000" cy="36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6BAA74C-4091-A2FE-3BAE-58DB1324137E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3916120" y="1771857"/>
            <a:ext cx="360000" cy="36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D98DD10-3AF6-75F1-2319-392C15448FC1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4268394" y="1771857"/>
            <a:ext cx="360000" cy="360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F1C7370-6264-B87A-5213-643AB2351D92}"/>
              </a:ext>
            </a:extLst>
          </p:cNvPr>
          <p:cNvSpPr txBox="1"/>
          <p:nvPr/>
        </p:nvSpPr>
        <p:spPr>
          <a:xfrm>
            <a:off x="4614136" y="1659470"/>
            <a:ext cx="22284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z-Latn-AZ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58 </a:t>
            </a:r>
            <a:r>
              <a:rPr lang="az-Latn-AZ" sz="1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residents</a:t>
            </a:r>
            <a:r>
              <a:rPr lang="az-Latn-AZ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z-Latn-AZ" sz="1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endParaRPr lang="az-Latn-AZ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az-Latn-AZ" sz="1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already</a:t>
            </a:r>
            <a:r>
              <a:rPr lang="az-Latn-AZ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z-Latn-AZ" sz="1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operating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450CAE9-9E0F-4003-7370-209F3079BCC4}"/>
              </a:ext>
            </a:extLst>
          </p:cNvPr>
          <p:cNvGrpSpPr/>
          <p:nvPr/>
        </p:nvGrpSpPr>
        <p:grpSpPr>
          <a:xfrm>
            <a:off x="4189910" y="3593090"/>
            <a:ext cx="1950159" cy="1108532"/>
            <a:chOff x="3056877" y="2230388"/>
            <a:chExt cx="1950159" cy="110853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B5BE679-2B48-83A3-CFF7-B2F926DF3C20}"/>
                </a:ext>
              </a:extLst>
            </p:cNvPr>
            <p:cNvSpPr txBox="1"/>
            <p:nvPr/>
          </p:nvSpPr>
          <p:spPr>
            <a:xfrm>
              <a:off x="3056877" y="2397969"/>
              <a:ext cx="11147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chemeClr val="bg1">
                      <a:lumMod val="50000"/>
                    </a:schemeClr>
                  </a:solidFill>
                </a:rPr>
                <a:t>450</a:t>
              </a:r>
              <a:endParaRPr lang="az-Latn-AZ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62049E8-C02C-488A-00ED-C0247A8A0A98}"/>
                </a:ext>
              </a:extLst>
            </p:cNvPr>
            <p:cNvSpPr txBox="1"/>
            <p:nvPr/>
          </p:nvSpPr>
          <p:spPr>
            <a:xfrm>
              <a:off x="3726167" y="2412237"/>
              <a:ext cx="83474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100" b="1" dirty="0" err="1">
                  <a:solidFill>
                    <a:schemeClr val="bg1">
                      <a:lumMod val="50000"/>
                    </a:schemeClr>
                  </a:solidFill>
                </a:rPr>
                <a:t>mln</a:t>
              </a:r>
              <a:r>
                <a:rPr lang="en-GB" sz="11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1400" b="1" i="0" dirty="0">
                  <a:solidFill>
                    <a:schemeClr val="bg1">
                      <a:lumMod val="50000"/>
                    </a:schemeClr>
                  </a:solidFill>
                  <a:effectLst/>
                  <a:latin typeface="arial" panose="020B0604020202020204" pitchFamily="34" charset="0"/>
                </a:rPr>
                <a:t>₼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F32FFF4-C5ED-F3F7-539F-CD807883DC78}"/>
                </a:ext>
              </a:extLst>
            </p:cNvPr>
            <p:cNvSpPr txBox="1"/>
            <p:nvPr/>
          </p:nvSpPr>
          <p:spPr>
            <a:xfrm>
              <a:off x="3726168" y="2605202"/>
              <a:ext cx="128086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050" dirty="0" err="1">
                  <a:solidFill>
                    <a:schemeClr val="bg1">
                      <a:lumMod val="50000"/>
                    </a:schemeClr>
                  </a:solidFill>
                </a:rPr>
                <a:t>i</a:t>
              </a:r>
              <a:r>
                <a:rPr lang="az-Latn-AZ" sz="1050" dirty="0" err="1">
                  <a:solidFill>
                    <a:schemeClr val="bg1">
                      <a:lumMod val="50000"/>
                    </a:schemeClr>
                  </a:solidFill>
                </a:rPr>
                <a:t>nvestment</a:t>
              </a:r>
              <a:endParaRPr lang="en-US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441C3C6-5AFE-5B8D-19B5-2AEF67C37269}"/>
                </a:ext>
              </a:extLst>
            </p:cNvPr>
            <p:cNvSpPr txBox="1"/>
            <p:nvPr/>
          </p:nvSpPr>
          <p:spPr>
            <a:xfrm>
              <a:off x="3056877" y="2877255"/>
              <a:ext cx="18803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bg1">
                      <a:lumMod val="50000"/>
                    </a:schemeClr>
                  </a:solidFill>
                </a:rPr>
                <a:t>4,500</a:t>
              </a:r>
              <a:endParaRPr lang="az-Latn-AZ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B6057BF-79A4-A3DF-8C39-50B84EC792A4}"/>
                </a:ext>
              </a:extLst>
            </p:cNvPr>
            <p:cNvSpPr txBox="1"/>
            <p:nvPr/>
          </p:nvSpPr>
          <p:spPr>
            <a:xfrm>
              <a:off x="3886188" y="2977282"/>
              <a:ext cx="96386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050" dirty="0">
                  <a:solidFill>
                    <a:schemeClr val="bg1">
                      <a:lumMod val="50000"/>
                    </a:schemeClr>
                  </a:solidFill>
                </a:rPr>
                <a:t>new jobs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DC1D2FF-3BA4-7641-913E-E8379EA36CF9}"/>
                </a:ext>
              </a:extLst>
            </p:cNvPr>
            <p:cNvSpPr txBox="1"/>
            <p:nvPr/>
          </p:nvSpPr>
          <p:spPr>
            <a:xfrm>
              <a:off x="3056877" y="2230388"/>
              <a:ext cx="992686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050" dirty="0">
                  <a:solidFill>
                    <a:schemeClr val="bg1">
                      <a:lumMod val="50000"/>
                    </a:schemeClr>
                  </a:solidFill>
                </a:rPr>
                <a:t>planned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0BB27DE-CD4D-F48B-B681-4DCC2AB06246}"/>
              </a:ext>
            </a:extLst>
          </p:cNvPr>
          <p:cNvGrpSpPr/>
          <p:nvPr/>
        </p:nvGrpSpPr>
        <p:grpSpPr>
          <a:xfrm>
            <a:off x="4189910" y="2360280"/>
            <a:ext cx="1968433" cy="1108532"/>
            <a:chOff x="329156" y="2230388"/>
            <a:chExt cx="1968433" cy="11085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A5ED0F6-0297-7586-4611-0FDFC8F4436B}"/>
                </a:ext>
              </a:extLst>
            </p:cNvPr>
            <p:cNvSpPr txBox="1"/>
            <p:nvPr/>
          </p:nvSpPr>
          <p:spPr>
            <a:xfrm>
              <a:off x="329156" y="2397969"/>
              <a:ext cx="992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Latn-AZ" sz="2800" b="1" dirty="0"/>
                <a:t>6.4</a:t>
              </a:r>
              <a:endParaRPr lang="az-Latn-AZ" sz="12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6A14E38-B542-3271-7460-101FDE6C55C6}"/>
                </a:ext>
              </a:extLst>
            </p:cNvPr>
            <p:cNvSpPr txBox="1"/>
            <p:nvPr/>
          </p:nvSpPr>
          <p:spPr>
            <a:xfrm>
              <a:off x="929866" y="2412237"/>
              <a:ext cx="61341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z-Latn-AZ" sz="1100" b="1" dirty="0" err="1"/>
                <a:t>bln</a:t>
              </a:r>
              <a:r>
                <a:rPr lang="en-GB" sz="1100" b="1" dirty="0"/>
                <a:t> </a:t>
              </a:r>
              <a:r>
                <a:rPr lang="en-US" sz="1400" b="1" i="0" dirty="0">
                  <a:solidFill>
                    <a:srgbClr val="202124"/>
                  </a:solidFill>
                  <a:effectLst/>
                  <a:latin typeface="arial" panose="020B0604020202020204" pitchFamily="34" charset="0"/>
                </a:rPr>
                <a:t>₼</a:t>
              </a:r>
              <a:endParaRPr lang="en-US" sz="11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EEE6DD7-65BD-5F5F-98F8-0CB9527594BB}"/>
                </a:ext>
              </a:extLst>
            </p:cNvPr>
            <p:cNvSpPr txBox="1"/>
            <p:nvPr/>
          </p:nvSpPr>
          <p:spPr>
            <a:xfrm>
              <a:off x="929866" y="2605202"/>
              <a:ext cx="1192464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050" dirty="0" err="1"/>
                <a:t>i</a:t>
              </a:r>
              <a:r>
                <a:rPr lang="az-Latn-AZ" sz="1050" dirty="0" err="1"/>
                <a:t>nvestment</a:t>
              </a:r>
              <a:endParaRPr lang="en-US" sz="105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BC50FE2-8BF0-260D-1518-D4A2EC859A25}"/>
                </a:ext>
              </a:extLst>
            </p:cNvPr>
            <p:cNvSpPr txBox="1"/>
            <p:nvPr/>
          </p:nvSpPr>
          <p:spPr>
            <a:xfrm>
              <a:off x="329156" y="2877255"/>
              <a:ext cx="18803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/>
                <a:t>10,100</a:t>
              </a:r>
              <a:endParaRPr lang="az-Latn-AZ" sz="11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8296AD9-31F3-B5C1-42AE-9EFFE6AEB2A7}"/>
                </a:ext>
              </a:extLst>
            </p:cNvPr>
            <p:cNvSpPr txBox="1"/>
            <p:nvPr/>
          </p:nvSpPr>
          <p:spPr>
            <a:xfrm>
              <a:off x="1333726" y="2977282"/>
              <a:ext cx="96386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050" dirty="0"/>
                <a:t>new jobs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7495172-93AC-D68B-4A8C-E84BF3EC401A}"/>
                </a:ext>
              </a:extLst>
            </p:cNvPr>
            <p:cNvSpPr txBox="1"/>
            <p:nvPr/>
          </p:nvSpPr>
          <p:spPr>
            <a:xfrm>
              <a:off x="329156" y="2230388"/>
              <a:ext cx="992686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050" dirty="0"/>
                <a:t>made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3E8DB201-8673-DCBA-4C0C-7541A3331BA3}"/>
              </a:ext>
            </a:extLst>
          </p:cNvPr>
          <p:cNvSpPr txBox="1"/>
          <p:nvPr/>
        </p:nvSpPr>
        <p:spPr>
          <a:xfrm>
            <a:off x="350746" y="2373737"/>
            <a:ext cx="382207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b="1" dirty="0"/>
              <a:t>PRODUCTION AND EXPORT IN INDUSTRIAL PARKS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9681F09-E2F4-5516-7B72-E55CB199A4AD}"/>
              </a:ext>
            </a:extLst>
          </p:cNvPr>
          <p:cNvSpPr txBox="1"/>
          <p:nvPr/>
        </p:nvSpPr>
        <p:spPr>
          <a:xfrm>
            <a:off x="350746" y="1140810"/>
            <a:ext cx="40828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/>
              <a:t>STATISTICS OF INDUSTRIAL PARKS</a:t>
            </a:r>
            <a:r>
              <a:rPr lang="az-Latn-AZ" sz="1200" b="1" dirty="0"/>
              <a:t> (</a:t>
            </a:r>
            <a:r>
              <a:rPr lang="en-GB" sz="1200" b="1" dirty="0"/>
              <a:t>Jan-Jun</a:t>
            </a:r>
            <a:r>
              <a:rPr lang="az-Latn-AZ" sz="1200" b="1" dirty="0"/>
              <a:t> 2022)</a:t>
            </a:r>
            <a:endParaRPr lang="en-GB" sz="1200" b="1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75D22FF-B6AD-55F8-042A-2700A43B1761}"/>
              </a:ext>
            </a:extLst>
          </p:cNvPr>
          <p:cNvSpPr/>
          <p:nvPr/>
        </p:nvSpPr>
        <p:spPr>
          <a:xfrm>
            <a:off x="4146183" y="4954192"/>
            <a:ext cx="3547824" cy="16004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az-Latn-AZ" dirty="0">
                <a:latin typeface="Calibri" panose="020F0502020204030204" pitchFamily="34" charset="0"/>
                <a:cs typeface="Calibri" panose="020F0502020204030204" pitchFamily="34" charset="0"/>
              </a:rPr>
              <a:t>Sumgait Chemical Industrial Park – 2011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Balakhani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Industrial Park 2011</a:t>
            </a:r>
            <a:endParaRPr lang="az-Latn-A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az-Latn-AZ" dirty="0">
                <a:latin typeface="Calibri" panose="020F0502020204030204" pitchFamily="34" charset="0"/>
                <a:cs typeface="Calibri" panose="020F0502020204030204" pitchFamily="34" charset="0"/>
              </a:rPr>
              <a:t>Mingachevir Industrial Park – 2015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az-Latn-AZ" dirty="0">
                <a:latin typeface="Calibri" panose="020F0502020204030204" pitchFamily="34" charset="0"/>
                <a:cs typeface="Calibri" panose="020F0502020204030204" pitchFamily="34" charset="0"/>
              </a:rPr>
              <a:t>Garadagh Industrial Park – 2015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az-Latn-AZ" dirty="0">
                <a:latin typeface="Calibri" panose="020F0502020204030204" pitchFamily="34" charset="0"/>
                <a:cs typeface="Calibri" panose="020F0502020204030204" pitchFamily="34" charset="0"/>
              </a:rPr>
              <a:t>Pirallahi Industrial Park – 2016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az-Latn-AZ" dirty="0">
                <a:latin typeface="Calibri" panose="020F0502020204030204" pitchFamily="34" charset="0"/>
                <a:cs typeface="Calibri" panose="020F0502020204030204" pitchFamily="34" charset="0"/>
              </a:rPr>
              <a:t>Agdam Industrial Park – 2021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Araz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Valley Economic Zone – 2021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9FDD584-DCDB-D706-AF1E-6AE320698E72}"/>
              </a:ext>
            </a:extLst>
          </p:cNvPr>
          <p:cNvSpPr txBox="1"/>
          <p:nvPr/>
        </p:nvSpPr>
        <p:spPr>
          <a:xfrm>
            <a:off x="7564437" y="4954192"/>
            <a:ext cx="284318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az-Latn-AZ" dirty="0" err="1">
                <a:latin typeface="Calibri" panose="020F0502020204030204" pitchFamily="34" charset="0"/>
                <a:cs typeface="Calibri" panose="020F0502020204030204" pitchFamily="34" charset="0"/>
              </a:rPr>
              <a:t>Masalli</a:t>
            </a:r>
            <a:r>
              <a:rPr lang="az-Latn-A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z-Latn-AZ" dirty="0" err="1">
                <a:latin typeface="Calibri" panose="020F0502020204030204" pitchFamily="34" charset="0"/>
                <a:cs typeface="Calibri" panose="020F0502020204030204" pitchFamily="34" charset="0"/>
              </a:rPr>
              <a:t>Industrial</a:t>
            </a:r>
            <a:r>
              <a:rPr lang="az-Latn-A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z-Latn-AZ" dirty="0" err="1">
                <a:latin typeface="Calibri" panose="020F0502020204030204" pitchFamily="34" charset="0"/>
                <a:cs typeface="Calibri" panose="020F0502020204030204" pitchFamily="34" charset="0"/>
              </a:rPr>
              <a:t>District</a:t>
            </a:r>
            <a:endParaRPr lang="az-Latn-A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az-Latn-AZ" dirty="0" err="1">
                <a:latin typeface="Calibri" panose="020F0502020204030204" pitchFamily="34" charset="0"/>
                <a:cs typeface="Calibri" panose="020F0502020204030204" pitchFamily="34" charset="0"/>
              </a:rPr>
              <a:t>Neftchala</a:t>
            </a:r>
            <a:r>
              <a:rPr lang="az-Latn-A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z-Latn-AZ" dirty="0" err="1">
                <a:latin typeface="Calibri" panose="020F0502020204030204" pitchFamily="34" charset="0"/>
                <a:cs typeface="Calibri" panose="020F0502020204030204" pitchFamily="34" charset="0"/>
              </a:rPr>
              <a:t>Industrial</a:t>
            </a:r>
            <a:r>
              <a:rPr lang="az-Latn-A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z-Latn-AZ" dirty="0" err="1">
                <a:latin typeface="Calibri" panose="020F0502020204030204" pitchFamily="34" charset="0"/>
                <a:cs typeface="Calibri" panose="020F0502020204030204" pitchFamily="34" charset="0"/>
              </a:rPr>
              <a:t>District</a:t>
            </a:r>
            <a:endParaRPr lang="az-Latn-A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az-Latn-AZ" dirty="0" err="1">
                <a:latin typeface="Calibri" panose="020F0502020204030204" pitchFamily="34" charset="0"/>
                <a:cs typeface="Calibri" panose="020F0502020204030204" pitchFamily="34" charset="0"/>
              </a:rPr>
              <a:t>Hajigabul</a:t>
            </a:r>
            <a:r>
              <a:rPr lang="az-Latn-A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z-Latn-AZ" dirty="0" err="1">
                <a:latin typeface="Calibri" panose="020F0502020204030204" pitchFamily="34" charset="0"/>
                <a:cs typeface="Calibri" panose="020F0502020204030204" pitchFamily="34" charset="0"/>
              </a:rPr>
              <a:t>Industrial</a:t>
            </a:r>
            <a:r>
              <a:rPr lang="az-Latn-A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z-Latn-AZ" dirty="0" err="1">
                <a:latin typeface="Calibri" panose="020F0502020204030204" pitchFamily="34" charset="0"/>
                <a:cs typeface="Calibri" panose="020F0502020204030204" pitchFamily="34" charset="0"/>
              </a:rPr>
              <a:t>District</a:t>
            </a:r>
            <a:endParaRPr lang="az-Latn-A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az-Latn-AZ" dirty="0">
                <a:latin typeface="Calibri" panose="020F0502020204030204" pitchFamily="34" charset="0"/>
                <a:cs typeface="Calibri" panose="020F0502020204030204" pitchFamily="34" charset="0"/>
              </a:rPr>
              <a:t>Sabirabad </a:t>
            </a:r>
            <a:r>
              <a:rPr lang="az-Latn-AZ" dirty="0" err="1">
                <a:latin typeface="Calibri" panose="020F0502020204030204" pitchFamily="34" charset="0"/>
                <a:cs typeface="Calibri" panose="020F0502020204030204" pitchFamily="34" charset="0"/>
              </a:rPr>
              <a:t>Industrial</a:t>
            </a:r>
            <a:r>
              <a:rPr lang="az-Latn-A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z-Latn-AZ" dirty="0" err="1">
                <a:latin typeface="Calibri" panose="020F0502020204030204" pitchFamily="34" charset="0"/>
                <a:cs typeface="Calibri" panose="020F0502020204030204" pitchFamily="34" charset="0"/>
              </a:rPr>
              <a:t>District</a:t>
            </a:r>
            <a:endParaRPr lang="az-Latn-A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az-Latn-AZ" dirty="0" err="1">
                <a:latin typeface="Calibri" panose="020F0502020204030204" pitchFamily="34" charset="0"/>
                <a:cs typeface="Calibri" panose="020F0502020204030204" pitchFamily="34" charset="0"/>
              </a:rPr>
              <a:t>Sharu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az-Latn-A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az-Latn-AZ" dirty="0" err="1">
                <a:latin typeface="Calibri" panose="020F0502020204030204" pitchFamily="34" charset="0"/>
                <a:cs typeface="Calibri" panose="020F0502020204030204" pitchFamily="34" charset="0"/>
              </a:rPr>
              <a:t>ndustrial</a:t>
            </a:r>
            <a:r>
              <a:rPr lang="az-Latn-AZ" dirty="0">
                <a:latin typeface="Calibri" panose="020F0502020204030204" pitchFamily="34" charset="0"/>
                <a:cs typeface="Calibri" panose="020F0502020204030204" pitchFamily="34" charset="0"/>
              </a:rPr>
              <a:t> D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az-Latn-AZ" dirty="0" err="1">
                <a:latin typeface="Calibri" panose="020F0502020204030204" pitchFamily="34" charset="0"/>
                <a:cs typeface="Calibri" panose="020F0502020204030204" pitchFamily="34" charset="0"/>
              </a:rPr>
              <a:t>str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az-Latn-AZ" dirty="0" err="1">
                <a:latin typeface="Calibri" panose="020F0502020204030204" pitchFamily="34" charset="0"/>
                <a:cs typeface="Calibri" panose="020F0502020204030204" pitchFamily="34" charset="0"/>
              </a:rPr>
              <a:t>ct</a:t>
            </a:r>
            <a:endParaRPr lang="az-Latn-A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9C81EB9-5EAA-8CCD-BDC5-BC5CCAF1E19F}"/>
              </a:ext>
            </a:extLst>
          </p:cNvPr>
          <p:cNvSpPr txBox="1"/>
          <p:nvPr/>
        </p:nvSpPr>
        <p:spPr>
          <a:xfrm>
            <a:off x="9976825" y="4954192"/>
            <a:ext cx="17261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az-Latn-AZ" dirty="0">
                <a:latin typeface="Calibri" panose="020F0502020204030204" pitchFamily="34" charset="0"/>
                <a:cs typeface="Calibri" panose="020F0502020204030204" pitchFamily="34" charset="0"/>
              </a:rPr>
              <a:t>51 </a:t>
            </a:r>
            <a:r>
              <a:rPr lang="az-Latn-AZ" dirty="0" err="1">
                <a:latin typeface="Calibri" panose="020F0502020204030204" pitchFamily="34" charset="0"/>
                <a:cs typeface="Calibri" panose="020F0502020204030204" pitchFamily="34" charset="0"/>
              </a:rPr>
              <a:t>Agroparks</a:t>
            </a:r>
            <a:endParaRPr lang="az-Latn-A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9" name="Chart 48">
            <a:extLst>
              <a:ext uri="{FF2B5EF4-FFF2-40B4-BE49-F238E27FC236}">
                <a16:creationId xmlns:a16="http://schemas.microsoft.com/office/drawing/2014/main" id="{A0F22EAE-B68E-9418-6D6A-1C6B2DAF41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8377327"/>
              </p:ext>
            </p:extLst>
          </p:nvPr>
        </p:nvGraphicFramePr>
        <p:xfrm>
          <a:off x="365026" y="4746439"/>
          <a:ext cx="3204000" cy="17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7" name="Chart 56">
            <a:extLst>
              <a:ext uri="{FF2B5EF4-FFF2-40B4-BE49-F238E27FC236}">
                <a16:creationId xmlns:a16="http://schemas.microsoft.com/office/drawing/2014/main" id="{ED45228B-BBED-0C6C-AAA0-A2C722A59F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1616667"/>
              </p:ext>
            </p:extLst>
          </p:nvPr>
        </p:nvGraphicFramePr>
        <p:xfrm>
          <a:off x="365026" y="2847611"/>
          <a:ext cx="3204000" cy="17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62" name="TextBox 61">
            <a:extLst>
              <a:ext uri="{FF2B5EF4-FFF2-40B4-BE49-F238E27FC236}">
                <a16:creationId xmlns:a16="http://schemas.microsoft.com/office/drawing/2014/main" id="{2A16E3E6-14C5-D1CC-6F6D-DF77DE91446C}"/>
              </a:ext>
            </a:extLst>
          </p:cNvPr>
          <p:cNvSpPr txBox="1"/>
          <p:nvPr/>
        </p:nvSpPr>
        <p:spPr>
          <a:xfrm>
            <a:off x="350746" y="2955347"/>
            <a:ext cx="382207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1" dirty="0">
                <a:solidFill>
                  <a:srgbClr val="9B8650"/>
                </a:solidFill>
              </a:rPr>
              <a:t>TOTAL PRODUCTION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37505BD-B24B-78EF-4701-1BD250CEA374}"/>
              </a:ext>
            </a:extLst>
          </p:cNvPr>
          <p:cNvSpPr txBox="1"/>
          <p:nvPr/>
        </p:nvSpPr>
        <p:spPr>
          <a:xfrm>
            <a:off x="350746" y="4863323"/>
            <a:ext cx="382207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1" dirty="0">
                <a:solidFill>
                  <a:srgbClr val="7F7F7F"/>
                </a:solidFill>
              </a:rPr>
              <a:t>EXPORT</a:t>
            </a:r>
          </a:p>
        </p:txBody>
      </p:sp>
    </p:spTree>
    <p:extLst>
      <p:ext uri="{BB962C8B-B14F-4D97-AF65-F5344CB8AC3E}">
        <p14:creationId xmlns:p14="http://schemas.microsoft.com/office/powerpoint/2010/main" val="397591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7"/>
          <p:cNvSpPr txBox="1">
            <a:spLocks noGrp="1"/>
          </p:cNvSpPr>
          <p:nvPr>
            <p:ph type="sldNum" idx="12"/>
          </p:nvPr>
        </p:nvSpPr>
        <p:spPr>
          <a:xfrm>
            <a:off x="11085416" y="6342629"/>
            <a:ext cx="668867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354" name="Google Shape;354;p17"/>
          <p:cNvSpPr txBox="1">
            <a:spLocks noGrp="1"/>
          </p:cNvSpPr>
          <p:nvPr>
            <p:ph type="title"/>
          </p:nvPr>
        </p:nvSpPr>
        <p:spPr>
          <a:xfrm>
            <a:off x="278563" y="267272"/>
            <a:ext cx="9084378" cy="633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</a:t>
            </a:r>
            <a:endParaRPr/>
          </a:p>
        </p:txBody>
      </p:sp>
      <p:sp>
        <p:nvSpPr>
          <p:cNvPr id="356" name="Google Shape;356;p17"/>
          <p:cNvSpPr txBox="1"/>
          <p:nvPr/>
        </p:nvSpPr>
        <p:spPr>
          <a:xfrm>
            <a:off x="306547" y="273966"/>
            <a:ext cx="9084378" cy="633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SzPts val="1400"/>
              <a:buNone/>
              <a:defRPr sz="1800" b="1">
                <a:solidFill>
                  <a:srgbClr val="887735"/>
                </a:solidFill>
                <a:latin typeface="+mj-lt"/>
                <a:ea typeface="Quattrocento Sans"/>
                <a:cs typeface="Quattrocento Sans"/>
                <a:sym typeface="Quattrocento Sans"/>
              </a:defRPr>
            </a:lvl1pPr>
            <a:lvl2pPr algn="ctr">
              <a:buSzPts val="1400"/>
              <a:buNone/>
              <a:defRPr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>
              <a:buSzPts val="1400"/>
              <a:buNone/>
              <a:defRPr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>
              <a:buSzPts val="1400"/>
              <a:buNone/>
              <a:defRPr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>
              <a:buSzPts val="1400"/>
              <a:buNone/>
              <a:defRPr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>
              <a:buSzPts val="1400"/>
              <a:buNone/>
              <a:defRPr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>
              <a:buSzPts val="1400"/>
              <a:buNone/>
              <a:defRPr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>
              <a:buSzPts val="1400"/>
              <a:buNone/>
              <a:defRPr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>
              <a:buSzPts val="1400"/>
              <a:buNone/>
              <a:defRPr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INVESTMENT INCENTIVES</a:t>
            </a:r>
            <a:endParaRPr sz="2000" dirty="0"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360" name="Google Shape;360;p17"/>
          <p:cNvSpPr/>
          <p:nvPr/>
        </p:nvSpPr>
        <p:spPr>
          <a:xfrm>
            <a:off x="380731" y="1255173"/>
            <a:ext cx="3771500" cy="595035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cap="none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HOLDERS OF INVESTMENT PROMOTION DOCUMENT</a:t>
            </a:r>
            <a:endParaRPr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5" name="Google Shape;365;p17"/>
          <p:cNvSpPr/>
          <p:nvPr/>
        </p:nvSpPr>
        <p:spPr>
          <a:xfrm>
            <a:off x="493323" y="2170930"/>
            <a:ext cx="800673" cy="4091376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  <a:prstDash val="dashDot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R="0"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cap="none" dirty="0">
                <a:solidFill>
                  <a:srgbClr val="C00000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 </a:t>
            </a:r>
            <a:r>
              <a:rPr lang="en-US" sz="5400" cap="none" dirty="0">
                <a:solidFill>
                  <a:srgbClr val="C1504C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7</a:t>
            </a:r>
            <a:r>
              <a:rPr lang="en-US" sz="5400" cap="none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 </a:t>
            </a:r>
            <a:endParaRPr sz="5400" dirty="0">
              <a:solidFill>
                <a:schemeClr val="tx1"/>
              </a:solidFill>
              <a:latin typeface="Segoe UI" panose="020B0502040204020203" pitchFamily="34" charset="0"/>
              <a:ea typeface="Calibri"/>
              <a:cs typeface="Segoe UI" panose="020B0502040204020203" pitchFamily="34" charset="0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cap="none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Y</a:t>
            </a:r>
            <a:endParaRPr sz="5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cap="none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E</a:t>
            </a:r>
            <a:endParaRPr sz="5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cap="none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A</a:t>
            </a:r>
            <a:endParaRPr sz="5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cap="none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R</a:t>
            </a:r>
            <a:endParaRPr sz="5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cap="none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S</a:t>
            </a:r>
            <a:endParaRPr sz="5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9" name="Google Shape;369;p17"/>
          <p:cNvSpPr/>
          <p:nvPr/>
        </p:nvSpPr>
        <p:spPr>
          <a:xfrm>
            <a:off x="5639619" y="1255173"/>
            <a:ext cx="6059057" cy="595035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cap="none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RESIDENTS OF INDUSTRIAL AND TECHNOLOGY PARKS</a:t>
            </a:r>
            <a:endParaRPr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0" name="Google Shape;370;p17"/>
          <p:cNvSpPr/>
          <p:nvPr/>
        </p:nvSpPr>
        <p:spPr>
          <a:xfrm>
            <a:off x="7288759" y="2170930"/>
            <a:ext cx="4032833" cy="2343206"/>
          </a:xfrm>
          <a:prstGeom prst="rect">
            <a:avLst/>
          </a:prstGeom>
          <a:blipFill rotWithShape="1">
            <a:blip r:embed="rId3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  <a:prstDash val="dashDot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285750" marR="0" lvl="0" indent="-2857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cap="none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0% corporate tax</a:t>
            </a:r>
            <a:endParaRPr lang="az-Latn-AZ" sz="1600" cap="none" dirty="0">
              <a:solidFill>
                <a:schemeClr val="tx1"/>
              </a:solidFill>
              <a:latin typeface="Segoe UI" panose="020B0502040204020203" pitchFamily="34" charset="0"/>
              <a:ea typeface="Calibri"/>
              <a:cs typeface="Segoe UI" panose="020B0502040204020203" pitchFamily="34" charset="0"/>
              <a:sym typeface="Calibri"/>
            </a:endParaRPr>
          </a:p>
          <a:p>
            <a:pPr marL="285750" marR="0" lvl="0" indent="-2857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az-Latn-AZ" sz="1600" cap="none" dirty="0">
              <a:solidFill>
                <a:schemeClr val="tx1"/>
              </a:solidFill>
              <a:latin typeface="Segoe UI" panose="020B0502040204020203" pitchFamily="34" charset="0"/>
              <a:ea typeface="Calibri"/>
              <a:cs typeface="Segoe UI" panose="020B0502040204020203" pitchFamily="34" charset="0"/>
              <a:sym typeface="Calibri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0% land and property tax</a:t>
            </a:r>
            <a:endParaRPr lang="az-Latn-AZ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  <a:p>
            <a:pPr>
              <a:lnSpc>
                <a:spcPct val="130000"/>
              </a:lnSpc>
            </a:pPr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0% vat on hardware, technological equipment and structures imported by residents</a:t>
            </a:r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3" name="Google Shape;373;p17"/>
          <p:cNvSpPr/>
          <p:nvPr/>
        </p:nvSpPr>
        <p:spPr>
          <a:xfrm>
            <a:off x="7288759" y="4877203"/>
            <a:ext cx="3162753" cy="1579920"/>
          </a:xfrm>
          <a:prstGeom prst="rect">
            <a:avLst/>
          </a:prstGeom>
          <a:blipFill rotWithShape="1">
            <a:blip r:embed="rId3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  <a:prstDash val="dashDot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Cambria"/>
              </a:rPr>
              <a:t>0</a:t>
            </a:r>
            <a:r>
              <a:rPr lang="en-US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% customs duty on hardware, technological equipment and structures imported by residents</a:t>
            </a:r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5" name="Google Shape;375;p17"/>
          <p:cNvSpPr/>
          <p:nvPr/>
        </p:nvSpPr>
        <p:spPr>
          <a:xfrm>
            <a:off x="6505915" y="2257107"/>
            <a:ext cx="540616" cy="2170851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  <a:prstDash val="dashDot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cap="none" dirty="0">
                <a:solidFill>
                  <a:srgbClr val="C00000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10 </a:t>
            </a:r>
            <a:endParaRPr sz="2800" dirty="0">
              <a:solidFill>
                <a:srgbClr val="C00000"/>
              </a:solidFill>
              <a:latin typeface="Segoe UI" panose="020B0502040204020203" pitchFamily="34" charset="0"/>
              <a:ea typeface="Calibri"/>
              <a:cs typeface="Segoe UI" panose="020B0502040204020203" pitchFamily="34" charset="0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cap="none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Y</a:t>
            </a:r>
            <a:endParaRPr sz="28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cap="none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E</a:t>
            </a:r>
            <a:endParaRPr sz="28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cap="none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A</a:t>
            </a:r>
            <a:endParaRPr sz="28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cap="none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R</a:t>
            </a:r>
            <a:endParaRPr sz="28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cap="none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S</a:t>
            </a:r>
            <a:endParaRPr sz="28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7" name="Google Shape;377;p17"/>
          <p:cNvSpPr/>
          <p:nvPr/>
        </p:nvSpPr>
        <p:spPr>
          <a:xfrm>
            <a:off x="6812110" y="4877204"/>
            <a:ext cx="213918" cy="157992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  <a:prstDash val="dashDot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7 </a:t>
            </a:r>
            <a:endParaRPr sz="2000"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 sz="2000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2000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2000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2000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09A2EA-6897-4765-A289-4D2C1CC26E87}"/>
              </a:ext>
            </a:extLst>
          </p:cNvPr>
          <p:cNvSpPr txBox="1"/>
          <p:nvPr/>
        </p:nvSpPr>
        <p:spPr>
          <a:xfrm>
            <a:off x="1441272" y="2170930"/>
            <a:ext cx="2857047" cy="4201471"/>
          </a:xfrm>
          <a:prstGeom prst="rect">
            <a:avLst/>
          </a:prstGeom>
          <a:noFill/>
          <a:ln w="28575">
            <a:noFill/>
            <a:prstDash val="sysDot"/>
          </a:ln>
        </p:spPr>
        <p:txBody>
          <a:bodyPr wrap="square">
            <a:spAutoFit/>
          </a:bodyPr>
          <a:lstStyle/>
          <a:p>
            <a:pPr marL="285750" marR="0" lvl="0" indent="-2857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cap="none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50% reduced corporate tax</a:t>
            </a:r>
            <a:endParaRPr lang="az-Latn-AZ" sz="1600" cap="none" dirty="0">
              <a:solidFill>
                <a:schemeClr val="tx1"/>
              </a:solidFill>
              <a:latin typeface="Segoe UI" panose="020B0502040204020203" pitchFamily="34" charset="0"/>
              <a:ea typeface="Calibri"/>
              <a:cs typeface="Segoe UI" panose="020B0502040204020203" pitchFamily="34" charset="0"/>
              <a:sym typeface="Calibri"/>
            </a:endParaRPr>
          </a:p>
          <a:p>
            <a:pPr marL="285750" marR="0" lvl="0" indent="-2857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az-Latn-AZ" sz="1600" cap="none" dirty="0">
              <a:solidFill>
                <a:schemeClr val="tx1"/>
              </a:solidFill>
              <a:latin typeface="Segoe UI" panose="020B0502040204020203" pitchFamily="34" charset="0"/>
              <a:ea typeface="Calibri"/>
              <a:cs typeface="Segoe UI" panose="020B0502040204020203" pitchFamily="34" charset="0"/>
              <a:sym typeface="Calibri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600" cap="none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0% land and property tax </a:t>
            </a:r>
            <a:endParaRPr lang="az-Latn-AZ" sz="1600" cap="none" dirty="0">
              <a:solidFill>
                <a:schemeClr val="tx1"/>
              </a:solidFill>
              <a:latin typeface="Segoe UI" panose="020B0502040204020203" pitchFamily="34" charset="0"/>
              <a:ea typeface="Calibri"/>
              <a:cs typeface="Segoe UI" panose="020B0502040204020203" pitchFamily="34" charset="0"/>
              <a:sym typeface="Calibri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az-Latn-AZ" sz="1600" cap="none" dirty="0">
              <a:solidFill>
                <a:schemeClr val="tx1"/>
              </a:solidFill>
              <a:latin typeface="Segoe UI" panose="020B0502040204020203" pitchFamily="34" charset="0"/>
              <a:ea typeface="Calibri"/>
              <a:cs typeface="Segoe UI" panose="020B0502040204020203" pitchFamily="34" charset="0"/>
              <a:sym typeface="Calibri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0% vat on hardware, technological equipment and structures imported by IPD holders</a:t>
            </a:r>
            <a:endParaRPr lang="az-Latn-AZ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az-Latn-AZ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0% customs duty on hardware, technological equipment and structures imported by IPD holders</a:t>
            </a:r>
          </a:p>
        </p:txBody>
      </p:sp>
      <p:cxnSp>
        <p:nvCxnSpPr>
          <p:cNvPr id="17" name="Google Shape;95;p4">
            <a:extLst>
              <a:ext uri="{FF2B5EF4-FFF2-40B4-BE49-F238E27FC236}">
                <a16:creationId xmlns:a16="http://schemas.microsoft.com/office/drawing/2014/main" id="{EAE2889F-4A16-4B04-87B7-36773B40C2C6}"/>
              </a:ext>
            </a:extLst>
          </p:cNvPr>
          <p:cNvCxnSpPr>
            <a:cxnSpLocks/>
          </p:cNvCxnSpPr>
          <p:nvPr/>
        </p:nvCxnSpPr>
        <p:spPr>
          <a:xfrm flipV="1">
            <a:off x="493324" y="1850208"/>
            <a:ext cx="3428227" cy="1"/>
          </a:xfrm>
          <a:prstGeom prst="straightConnector1">
            <a:avLst/>
          </a:prstGeom>
          <a:noFill/>
          <a:ln w="25400" cap="flat" cmpd="sng">
            <a:solidFill>
              <a:srgbClr val="887735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Google Shape;95;p4">
            <a:extLst>
              <a:ext uri="{FF2B5EF4-FFF2-40B4-BE49-F238E27FC236}">
                <a16:creationId xmlns:a16="http://schemas.microsoft.com/office/drawing/2014/main" id="{929E5B45-D504-4E80-892C-9931924181B9}"/>
              </a:ext>
            </a:extLst>
          </p:cNvPr>
          <p:cNvCxnSpPr>
            <a:cxnSpLocks/>
          </p:cNvCxnSpPr>
          <p:nvPr/>
        </p:nvCxnSpPr>
        <p:spPr>
          <a:xfrm flipV="1">
            <a:off x="5876948" y="1851252"/>
            <a:ext cx="5680314" cy="1"/>
          </a:xfrm>
          <a:prstGeom prst="straightConnector1">
            <a:avLst/>
          </a:prstGeom>
          <a:noFill/>
          <a:ln w="25400" cap="flat" cmpd="sng">
            <a:solidFill>
              <a:srgbClr val="887735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8"/>
          <p:cNvSpPr txBox="1">
            <a:spLocks noGrp="1"/>
          </p:cNvSpPr>
          <p:nvPr>
            <p:ph type="title"/>
          </p:nvPr>
        </p:nvSpPr>
        <p:spPr>
          <a:xfrm>
            <a:off x="306547" y="213849"/>
            <a:ext cx="9084378" cy="633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 </a:t>
            </a:r>
            <a:endParaRPr dirty="0"/>
          </a:p>
        </p:txBody>
      </p:sp>
      <p:sp>
        <p:nvSpPr>
          <p:cNvPr id="384" name="Google Shape;384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387" name="Google Shape;387;p18"/>
          <p:cNvSpPr txBox="1"/>
          <p:nvPr/>
        </p:nvSpPr>
        <p:spPr>
          <a:xfrm>
            <a:off x="306547" y="281889"/>
            <a:ext cx="9084378" cy="633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SzPts val="1400"/>
              <a:buNone/>
              <a:defRPr sz="1800" b="1">
                <a:solidFill>
                  <a:srgbClr val="887735"/>
                </a:solidFill>
                <a:latin typeface="+mj-lt"/>
                <a:ea typeface="Quattrocento Sans"/>
                <a:cs typeface="Quattrocento Sans"/>
              </a:defRPr>
            </a:lvl1pPr>
            <a:lvl2pPr algn="ctr">
              <a:buSzPts val="1400"/>
              <a:buNone/>
              <a:defRPr sz="33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algn="ctr">
              <a:buSzPts val="1400"/>
              <a:buNone/>
              <a:defRPr sz="33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algn="ctr">
              <a:buSzPts val="1400"/>
              <a:buNone/>
              <a:defRPr sz="33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algn="ctr">
              <a:buSzPts val="1400"/>
              <a:buNone/>
              <a:defRPr sz="33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algn="ctr">
              <a:buSzPts val="1400"/>
              <a:buNone/>
              <a:defRPr sz="33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algn="ctr">
              <a:buSzPts val="1400"/>
              <a:buNone/>
              <a:defRPr sz="33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algn="ctr">
              <a:buSzPts val="1400"/>
              <a:buNone/>
              <a:defRPr sz="33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algn="ctr">
              <a:buSzPts val="1400"/>
              <a:buNone/>
              <a:defRPr sz="33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 SECTOR OPPORTUNITIES</a:t>
            </a:r>
            <a:endParaRPr sz="2000" dirty="0">
              <a:latin typeface="Segoe UI" panose="020B0502040204020203" pitchFamily="34" charset="0"/>
              <a:cs typeface="Segoe UI" panose="020B0502040204020203" pitchFamily="34" charset="0"/>
              <a:sym typeface="Quattrocento Sans"/>
            </a:endParaRPr>
          </a:p>
        </p:txBody>
      </p:sp>
      <p:pic>
        <p:nvPicPr>
          <p:cNvPr id="388" name="Google Shape;38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8563" y="1216058"/>
            <a:ext cx="3502149" cy="512657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18"/>
          <p:cNvSpPr/>
          <p:nvPr/>
        </p:nvSpPr>
        <p:spPr>
          <a:xfrm>
            <a:off x="3740376" y="1413165"/>
            <a:ext cx="7345038" cy="618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AGRICULTURE</a:t>
            </a:r>
            <a:endParaRPr lang="az-Latn-AZ" sz="1800" b="1" dirty="0">
              <a:solidFill>
                <a:schemeClr val="tx1"/>
              </a:solidFill>
              <a:latin typeface="Segoe UI" panose="020B0502040204020203" pitchFamily="34" charset="0"/>
              <a:ea typeface="Calibri"/>
              <a:cs typeface="Segoe UI" panose="020B0502040204020203" pitchFamily="34" charset="0"/>
              <a:sym typeface="Calibri"/>
            </a:endParaRP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Wingdings" panose="05000000000000000000" pitchFamily="2" charset="2"/>
              <a:buChar char="Ø"/>
            </a:pPr>
            <a:endParaRPr lang="az-Latn-AZ" sz="1800" b="1" dirty="0">
              <a:solidFill>
                <a:schemeClr val="tx1"/>
              </a:solidFill>
              <a:latin typeface="Segoe UI" panose="020B0502040204020203" pitchFamily="34" charset="0"/>
              <a:ea typeface="Calibri"/>
              <a:cs typeface="Segoe UI" panose="020B0502040204020203" pitchFamily="34" charset="0"/>
              <a:sym typeface="Calibri"/>
            </a:endParaRP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FOOD PROCESSING   </a:t>
            </a: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Wingdings" panose="05000000000000000000" pitchFamily="2" charset="2"/>
              <a:buChar char="Ø"/>
            </a:pPr>
            <a:endParaRPr lang="en-US" sz="1800" b="1" dirty="0">
              <a:solidFill>
                <a:schemeClr val="tx1"/>
              </a:solidFill>
              <a:latin typeface="Segoe UI" panose="020B0502040204020203" pitchFamily="34" charset="0"/>
              <a:ea typeface="Calibri"/>
              <a:cs typeface="Segoe UI" panose="020B0502040204020203" pitchFamily="34" charset="0"/>
              <a:sym typeface="Calibri"/>
            </a:endParaRP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CHEMICAL INDUSTRY</a:t>
            </a:r>
          </a:p>
          <a:p>
            <a:pPr marL="285750" indent="-285750">
              <a:buClr>
                <a:schemeClr val="lt1"/>
              </a:buClr>
              <a:buSzPts val="4000"/>
              <a:buFont typeface="Wingdings" panose="05000000000000000000" pitchFamily="2" charset="2"/>
              <a:buChar char="Ø"/>
            </a:pPr>
            <a:endParaRPr lang="az-Latn-AZ" sz="1800" b="1" dirty="0">
              <a:solidFill>
                <a:schemeClr val="tx1"/>
              </a:solidFill>
              <a:latin typeface="Segoe UI" panose="020B0502040204020203" pitchFamily="34" charset="0"/>
              <a:ea typeface="Calibri"/>
              <a:cs typeface="Segoe UI" panose="020B0502040204020203" pitchFamily="34" charset="0"/>
              <a:sym typeface="Calibri"/>
            </a:endParaRPr>
          </a:p>
          <a:p>
            <a:pPr marL="285750" indent="-285750">
              <a:buClr>
                <a:schemeClr val="lt1"/>
              </a:buClr>
              <a:buSzPts val="4000"/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RENEWABLES</a:t>
            </a: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Wingdings" panose="05000000000000000000" pitchFamily="2" charset="2"/>
              <a:buChar char="Ø"/>
            </a:pPr>
            <a:endParaRPr lang="en-US" sz="1800" b="1" dirty="0">
              <a:solidFill>
                <a:schemeClr val="tx1"/>
              </a:solidFill>
              <a:latin typeface="Segoe UI" panose="020B0502040204020203" pitchFamily="34" charset="0"/>
              <a:ea typeface="Calibri"/>
              <a:cs typeface="Segoe UI" panose="020B0502040204020203" pitchFamily="34" charset="0"/>
              <a:sym typeface="Calibri"/>
            </a:endParaRPr>
          </a:p>
          <a:p>
            <a:pPr marL="285750" indent="-285750">
              <a:buClr>
                <a:schemeClr val="lt1"/>
              </a:buClr>
              <a:buSzPts val="4000"/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TRANSPORT AND LOGISTICS</a:t>
            </a:r>
          </a:p>
          <a:p>
            <a:pPr marL="285750" indent="-285750">
              <a:buClr>
                <a:schemeClr val="lt1"/>
              </a:buClr>
              <a:buSzPts val="4000"/>
              <a:buFont typeface="Wingdings" panose="05000000000000000000" pitchFamily="2" charset="2"/>
              <a:buChar char="Ø"/>
            </a:pPr>
            <a:endParaRPr lang="en-US" sz="1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  <a:p>
            <a:pPr marL="285750" indent="-285750">
              <a:buClr>
                <a:schemeClr val="lt1"/>
              </a:buClr>
              <a:buSzPts val="4000"/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INFORMATION AND COMMUNICATION </a:t>
            </a:r>
            <a:endParaRPr lang="az-Latn-AZ" sz="1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  <a:p>
            <a:pPr marL="285750" indent="-285750">
              <a:buClr>
                <a:schemeClr val="lt1"/>
              </a:buClr>
              <a:buSzPts val="4000"/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TECHNOLOGIES</a:t>
            </a:r>
          </a:p>
          <a:p>
            <a:pPr marL="285750" indent="-285750">
              <a:buClr>
                <a:schemeClr val="lt1"/>
              </a:buClr>
              <a:buSzPts val="4000"/>
              <a:buFont typeface="Wingdings" panose="05000000000000000000" pitchFamily="2" charset="2"/>
              <a:buChar char="Ø"/>
            </a:pPr>
            <a:endParaRPr lang="en-US" sz="1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  <a:p>
            <a:pPr marL="285750" indent="-285750">
              <a:buClr>
                <a:schemeClr val="lt1"/>
              </a:buClr>
              <a:buSzPts val="4000"/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LIGHT INDUSTRY</a:t>
            </a:r>
          </a:p>
          <a:p>
            <a:pPr marR="0"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</a:pPr>
            <a:endParaRPr sz="1800" b="1" dirty="0">
              <a:solidFill>
                <a:schemeClr val="tx1"/>
              </a:solidFill>
              <a:latin typeface="Segoe UI" panose="020B0502040204020203" pitchFamily="34" charset="0"/>
              <a:ea typeface="Calibri"/>
              <a:cs typeface="Segoe UI" panose="020B0502040204020203" pitchFamily="34" charset="0"/>
              <a:sym typeface="Calibri"/>
            </a:endParaRP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TOURISM</a:t>
            </a:r>
            <a:endParaRPr lang="en-US" sz="1800" b="1" dirty="0">
              <a:solidFill>
                <a:schemeClr val="tx1"/>
              </a:solidFill>
              <a:latin typeface="Segoe UI" panose="020B0502040204020203" pitchFamily="34" charset="0"/>
              <a:ea typeface="Calibri"/>
              <a:cs typeface="Segoe UI" panose="020B0502040204020203" pitchFamily="34" charset="0"/>
            </a:endParaRPr>
          </a:p>
          <a:p>
            <a:pPr marL="285750" indent="-285750">
              <a:buClr>
                <a:schemeClr val="lt1"/>
              </a:buClr>
              <a:buSzPts val="4000"/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 </a:t>
            </a:r>
          </a:p>
          <a:p>
            <a:pPr>
              <a:buClr>
                <a:schemeClr val="lt1"/>
              </a:buClr>
              <a:buSzPts val="4000"/>
            </a:pPr>
            <a:endParaRPr lang="en-US" sz="1800" b="1" dirty="0">
              <a:solidFill>
                <a:schemeClr val="tx1"/>
              </a:solidFill>
              <a:latin typeface="Segoe UI" panose="020B0502040204020203" pitchFamily="34" charset="0"/>
              <a:ea typeface="Calibri"/>
              <a:cs typeface="Segoe UI" panose="020B0502040204020203" pitchFamily="34" charset="0"/>
              <a:sym typeface="Calibri"/>
            </a:endParaRPr>
          </a:p>
          <a:p>
            <a:pPr marL="285750" indent="-285750">
              <a:buClr>
                <a:schemeClr val="lt1"/>
              </a:buClr>
              <a:buSzPts val="4000"/>
              <a:buFont typeface="Wingdings" panose="05000000000000000000" pitchFamily="2" charset="2"/>
              <a:buChar char="Ø"/>
            </a:pPr>
            <a:endParaRPr lang="en-US" sz="1800" b="1" dirty="0">
              <a:solidFill>
                <a:schemeClr val="tx1"/>
              </a:solidFill>
              <a:latin typeface="Segoe UI" panose="020B0502040204020203" pitchFamily="34" charset="0"/>
              <a:ea typeface="Calibri"/>
              <a:cs typeface="Segoe UI" panose="020B0502040204020203" pitchFamily="34" charset="0"/>
              <a:sym typeface="Calibri"/>
            </a:endParaRPr>
          </a:p>
          <a:p>
            <a:pPr marL="285750" indent="-285750">
              <a:buClr>
                <a:schemeClr val="lt1"/>
              </a:buClr>
              <a:buSzPts val="4000"/>
              <a:buFont typeface="Wingdings" panose="05000000000000000000" pitchFamily="2" charset="2"/>
              <a:buChar char="Ø"/>
            </a:pPr>
            <a:endParaRPr lang="en-US" sz="1800" b="1" dirty="0">
              <a:solidFill>
                <a:schemeClr val="tx1"/>
              </a:solidFill>
              <a:latin typeface="Segoe UI" panose="020B0502040204020203" pitchFamily="34" charset="0"/>
              <a:ea typeface="Calibri"/>
              <a:cs typeface="Segoe UI" panose="020B0502040204020203" pitchFamily="34" charset="0"/>
              <a:sym typeface="Calibri"/>
            </a:endParaRPr>
          </a:p>
          <a:p>
            <a:pPr marL="285750" indent="-285750">
              <a:buClr>
                <a:schemeClr val="lt1"/>
              </a:buClr>
              <a:buSzPts val="4000"/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 </a:t>
            </a:r>
          </a:p>
          <a:p>
            <a:pPr>
              <a:buClr>
                <a:schemeClr val="lt1"/>
              </a:buClr>
              <a:buSzPts val="4000"/>
            </a:pPr>
            <a:endParaRPr lang="en-US" sz="1800" b="1" dirty="0">
              <a:solidFill>
                <a:schemeClr val="tx1"/>
              </a:solidFill>
              <a:latin typeface="Segoe UI" panose="020B0502040204020203" pitchFamily="34" charset="0"/>
              <a:ea typeface="Calibri"/>
              <a:cs typeface="Segoe UI" panose="020B0502040204020203" pitchFamily="34" charset="0"/>
            </a:endParaRPr>
          </a:p>
        </p:txBody>
      </p:sp>
      <p:sp>
        <p:nvSpPr>
          <p:cNvPr id="17" name="Teardrop 6">
            <a:extLst>
              <a:ext uri="{FF2B5EF4-FFF2-40B4-BE49-F238E27FC236}">
                <a16:creationId xmlns:a16="http://schemas.microsoft.com/office/drawing/2014/main" id="{637DB1B9-FD1B-4C38-9AF8-28FB60BCE42C}"/>
              </a:ext>
            </a:extLst>
          </p:cNvPr>
          <p:cNvSpPr/>
          <p:nvPr/>
        </p:nvSpPr>
        <p:spPr>
          <a:xfrm rot="8100000">
            <a:off x="11107005" y="2202686"/>
            <a:ext cx="394280" cy="394281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887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39BB09F-21C9-4BF3-89B5-56ED831824CE}"/>
              </a:ext>
            </a:extLst>
          </p:cNvPr>
          <p:cNvCxnSpPr>
            <a:cxnSpLocks/>
          </p:cNvCxnSpPr>
          <p:nvPr/>
        </p:nvCxnSpPr>
        <p:spPr>
          <a:xfrm>
            <a:off x="11308578" y="3558621"/>
            <a:ext cx="0" cy="2295427"/>
          </a:xfrm>
          <a:prstGeom prst="line">
            <a:avLst/>
          </a:prstGeom>
          <a:ln w="19050">
            <a:solidFill>
              <a:srgbClr val="88773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8FCBED3-188B-402C-85F7-769434E3D36A}"/>
              </a:ext>
            </a:extLst>
          </p:cNvPr>
          <p:cNvCxnSpPr>
            <a:cxnSpLocks/>
          </p:cNvCxnSpPr>
          <p:nvPr/>
        </p:nvCxnSpPr>
        <p:spPr>
          <a:xfrm>
            <a:off x="461920" y="6700850"/>
            <a:ext cx="9399929" cy="0"/>
          </a:xfrm>
          <a:prstGeom prst="line">
            <a:avLst/>
          </a:prstGeom>
          <a:ln w="19050">
            <a:solidFill>
              <a:srgbClr val="88773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Block Arc 14">
            <a:extLst>
              <a:ext uri="{FF2B5EF4-FFF2-40B4-BE49-F238E27FC236}">
                <a16:creationId xmlns:a16="http://schemas.microsoft.com/office/drawing/2014/main" id="{348B5398-8B59-4EE2-BA5A-884D772B22BD}"/>
              </a:ext>
            </a:extLst>
          </p:cNvPr>
          <p:cNvSpPr/>
          <p:nvPr/>
        </p:nvSpPr>
        <p:spPr>
          <a:xfrm rot="16200000">
            <a:off x="10589782" y="2678152"/>
            <a:ext cx="1437591" cy="1438539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887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AC5CB9F-1001-4BAD-A08B-C2348F3A1FEB}"/>
              </a:ext>
            </a:extLst>
          </p:cNvPr>
          <p:cNvCxnSpPr>
            <a:cxnSpLocks/>
          </p:cNvCxnSpPr>
          <p:nvPr/>
        </p:nvCxnSpPr>
        <p:spPr>
          <a:xfrm>
            <a:off x="9865420" y="5854048"/>
            <a:ext cx="1443158" cy="0"/>
          </a:xfrm>
          <a:prstGeom prst="line">
            <a:avLst/>
          </a:prstGeom>
          <a:ln w="19050">
            <a:solidFill>
              <a:srgbClr val="88773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">
            <a:extLst>
              <a:ext uri="{FF2B5EF4-FFF2-40B4-BE49-F238E27FC236}">
                <a16:creationId xmlns:a16="http://schemas.microsoft.com/office/drawing/2014/main" id="{8AB4EADC-A2D3-4479-9103-E395348B316A}"/>
              </a:ext>
            </a:extLst>
          </p:cNvPr>
          <p:cNvGrpSpPr/>
          <p:nvPr/>
        </p:nvGrpSpPr>
        <p:grpSpPr>
          <a:xfrm>
            <a:off x="7846310" y="4077731"/>
            <a:ext cx="2523434" cy="1937437"/>
            <a:chOff x="8962423" y="3511245"/>
            <a:chExt cx="2523434" cy="1937437"/>
          </a:xfrm>
          <a:solidFill>
            <a:srgbClr val="887735"/>
          </a:solidFill>
        </p:grpSpPr>
        <p:grpSp>
          <p:nvGrpSpPr>
            <p:cNvPr id="23" name="그룹 86">
              <a:extLst>
                <a:ext uri="{FF2B5EF4-FFF2-40B4-BE49-F238E27FC236}">
                  <a16:creationId xmlns:a16="http://schemas.microsoft.com/office/drawing/2014/main" id="{289CF3D2-11AD-4CAA-953D-21E6461306E0}"/>
                </a:ext>
              </a:extLst>
            </p:cNvPr>
            <p:cNvGrpSpPr/>
            <p:nvPr/>
          </p:nvGrpSpPr>
          <p:grpSpPr>
            <a:xfrm>
              <a:off x="9077085" y="4383479"/>
              <a:ext cx="2408772" cy="1065203"/>
              <a:chOff x="1774163" y="2217893"/>
              <a:chExt cx="1927508" cy="852379"/>
            </a:xfrm>
            <a:grpFill/>
          </p:grpSpPr>
          <p:sp>
            <p:nvSpPr>
              <p:cNvPr id="26" name="Freeform 18">
                <a:extLst>
                  <a:ext uri="{FF2B5EF4-FFF2-40B4-BE49-F238E27FC236}">
                    <a16:creationId xmlns:a16="http://schemas.microsoft.com/office/drawing/2014/main" id="{D796F181-3368-43CA-A41E-34AB78016259}"/>
                  </a:ext>
                </a:extLst>
              </p:cNvPr>
              <p:cNvSpPr/>
              <p:nvPr/>
            </p:nvSpPr>
            <p:spPr>
              <a:xfrm flipH="1">
                <a:off x="1774163" y="2350717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noFill/>
              <a:ln>
                <a:solidFill>
                  <a:srgbClr val="8877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7" name="Freeform 19">
                <a:extLst>
                  <a:ext uri="{FF2B5EF4-FFF2-40B4-BE49-F238E27FC236}">
                    <a16:creationId xmlns:a16="http://schemas.microsoft.com/office/drawing/2014/main" id="{3CA54D79-09CE-45D7-9AFF-6CAFD39EB956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noFill/>
              <a:ln>
                <a:solidFill>
                  <a:srgbClr val="8877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  <p:sp>
          <p:nvSpPr>
            <p:cNvPr id="24" name="직사각형 85">
              <a:extLst>
                <a:ext uri="{FF2B5EF4-FFF2-40B4-BE49-F238E27FC236}">
                  <a16:creationId xmlns:a16="http://schemas.microsoft.com/office/drawing/2014/main" id="{CCCDD4CE-E020-4C6F-90D9-A7060B5AC631}"/>
                </a:ext>
              </a:extLst>
            </p:cNvPr>
            <p:cNvSpPr/>
            <p:nvPr/>
          </p:nvSpPr>
          <p:spPr>
            <a:xfrm rot="18740140">
              <a:off x="9227087" y="4744160"/>
              <a:ext cx="357080" cy="886408"/>
            </a:xfrm>
            <a:prstGeom prst="rect">
              <a:avLst/>
            </a:prstGeom>
            <a:grpFill/>
            <a:ln>
              <a:solidFill>
                <a:srgbClr val="88773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5" name="Oval 21">
              <a:extLst>
                <a:ext uri="{FF2B5EF4-FFF2-40B4-BE49-F238E27FC236}">
                  <a16:creationId xmlns:a16="http://schemas.microsoft.com/office/drawing/2014/main" id="{A62EB40D-31D8-468A-8F9F-F6C1C0A4E1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5482" y="3511245"/>
              <a:ext cx="1132480" cy="1141938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grpFill/>
            <a:ln>
              <a:solidFill>
                <a:srgbClr val="8877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/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4AC9BA3-B819-4BB9-8F52-AB129D3091FB}"/>
              </a:ext>
            </a:extLst>
          </p:cNvPr>
          <p:cNvCxnSpPr>
            <a:cxnSpLocks/>
          </p:cNvCxnSpPr>
          <p:nvPr/>
        </p:nvCxnSpPr>
        <p:spPr>
          <a:xfrm>
            <a:off x="9861849" y="5854048"/>
            <a:ext cx="0" cy="861923"/>
          </a:xfrm>
          <a:prstGeom prst="line">
            <a:avLst/>
          </a:prstGeom>
          <a:ln w="19050">
            <a:solidFill>
              <a:srgbClr val="88773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8"/>
          <p:cNvSpPr txBox="1">
            <a:spLocks noGrp="1"/>
          </p:cNvSpPr>
          <p:nvPr>
            <p:ph type="sldNum" idx="12"/>
          </p:nvPr>
        </p:nvSpPr>
        <p:spPr>
          <a:xfrm>
            <a:off x="11085416" y="6342629"/>
            <a:ext cx="668867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385" name="Google Shape;385;p18"/>
          <p:cNvSpPr txBox="1">
            <a:spLocks noGrp="1"/>
          </p:cNvSpPr>
          <p:nvPr>
            <p:ph type="title"/>
          </p:nvPr>
        </p:nvSpPr>
        <p:spPr>
          <a:xfrm>
            <a:off x="278563" y="267272"/>
            <a:ext cx="9084378" cy="633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</a:t>
            </a:r>
            <a:endParaRPr/>
          </a:p>
        </p:txBody>
      </p:sp>
      <p:sp>
        <p:nvSpPr>
          <p:cNvPr id="387" name="Google Shape;387;p18"/>
          <p:cNvSpPr txBox="1"/>
          <p:nvPr/>
        </p:nvSpPr>
        <p:spPr>
          <a:xfrm>
            <a:off x="278563" y="278283"/>
            <a:ext cx="9084378" cy="633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SzPts val="1400"/>
              <a:buNone/>
              <a:defRPr sz="1800" b="1">
                <a:solidFill>
                  <a:srgbClr val="887735"/>
                </a:solidFill>
                <a:latin typeface="+mj-lt"/>
                <a:ea typeface="Quattrocento Sans"/>
                <a:cs typeface="Quattrocento Sans"/>
              </a:defRPr>
            </a:lvl1pPr>
            <a:lvl2pPr algn="ctr">
              <a:buSzPts val="1400"/>
              <a:buNone/>
              <a:defRPr sz="33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algn="ctr">
              <a:buSzPts val="1400"/>
              <a:buNone/>
              <a:defRPr sz="33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algn="ctr">
              <a:buSzPts val="1400"/>
              <a:buNone/>
              <a:defRPr sz="33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algn="ctr">
              <a:buSzPts val="1400"/>
              <a:buNone/>
              <a:defRPr sz="33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algn="ctr">
              <a:buSzPts val="1400"/>
              <a:buNone/>
              <a:defRPr sz="33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algn="ctr">
              <a:buSzPts val="1400"/>
              <a:buNone/>
              <a:defRPr sz="33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algn="ctr">
              <a:buSzPts val="1400"/>
              <a:buNone/>
              <a:defRPr sz="33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algn="ctr">
              <a:buSzPts val="1400"/>
              <a:buNone/>
              <a:defRPr sz="33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 MAJOR ACTIVITIES OF AZPROMO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85B37C-089C-4766-B5CB-FB58B4984D0D}"/>
              </a:ext>
            </a:extLst>
          </p:cNvPr>
          <p:cNvSpPr txBox="1"/>
          <p:nvPr/>
        </p:nvSpPr>
        <p:spPr>
          <a:xfrm>
            <a:off x="7581381" y="1522868"/>
            <a:ext cx="36301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FIELD OF INVESTMENT</a:t>
            </a:r>
          </a:p>
        </p:txBody>
      </p:sp>
      <p:sp>
        <p:nvSpPr>
          <p:cNvPr id="17" name="Google Shape;224;p9">
            <a:extLst>
              <a:ext uri="{FF2B5EF4-FFF2-40B4-BE49-F238E27FC236}">
                <a16:creationId xmlns:a16="http://schemas.microsoft.com/office/drawing/2014/main" id="{22CE1623-9D42-451D-A929-612A9DC4C568}"/>
              </a:ext>
            </a:extLst>
          </p:cNvPr>
          <p:cNvSpPr/>
          <p:nvPr/>
        </p:nvSpPr>
        <p:spPr>
          <a:xfrm>
            <a:off x="7499455" y="1910754"/>
            <a:ext cx="4018051" cy="3077725"/>
          </a:xfrm>
          <a:prstGeom prst="rect">
            <a:avLst/>
          </a:prstGeom>
          <a:noFill/>
          <a:ln w="28575">
            <a:noFill/>
            <a:prstDash val="sysDot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4E81BD"/>
              </a:buClr>
              <a:buSzPts val="1100"/>
              <a:buFont typeface="Calibri"/>
              <a:buChar char="•"/>
            </a:pPr>
            <a:endParaRPr lang="az-Latn-AZ" sz="1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Tx/>
              <a:buSzPct val="80000"/>
              <a:buFont typeface="Calibri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ATTRACTION</a:t>
            </a: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Tx/>
              <a:buSzPct val="80000"/>
              <a:buFont typeface="Calibri"/>
              <a:buChar char="•"/>
            </a:pPr>
            <a:endParaRPr lang="en-US" sz="1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Tx/>
              <a:buSzPct val="80000"/>
              <a:buFont typeface="Calibri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RETENTION </a:t>
            </a:r>
            <a:r>
              <a:rPr lang="az-Latn-AZ" sz="1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and </a:t>
            </a:r>
            <a:r>
              <a:rPr lang="en-US" sz="1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EXP</a:t>
            </a:r>
            <a:r>
              <a:rPr lang="az-Latn-AZ" sz="1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A</a:t>
            </a:r>
            <a:r>
              <a:rPr lang="en-US" sz="1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NSION</a:t>
            </a: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Tx/>
              <a:buSzPct val="80000"/>
              <a:buFont typeface="Calibri"/>
              <a:buChar char="•"/>
            </a:pPr>
            <a:endParaRPr lang="en-US" sz="1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Tx/>
              <a:buSzPct val="80000"/>
              <a:buFont typeface="Calibri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AFTERCARE</a:t>
            </a: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Tx/>
              <a:buSzPct val="80000"/>
              <a:buFont typeface="Calibri"/>
              <a:buChar char="•"/>
            </a:pPr>
            <a:endParaRPr lang="en-US" sz="1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Tx/>
              <a:buSzPct val="80000"/>
              <a:buFont typeface="Calibri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POLICY ADVOCACY</a:t>
            </a: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Tx/>
              <a:buSzPct val="80000"/>
              <a:buFont typeface="Calibri"/>
              <a:buChar char="•"/>
            </a:pPr>
            <a:endParaRPr lang="en-US" sz="1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Tx/>
              <a:buSzPct val="80000"/>
              <a:buFont typeface="Calibri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COUNTRY’S IMAGE BUILDING</a:t>
            </a:r>
            <a:endParaRPr lang="az-Latn-AZ" sz="1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4E81BD"/>
              </a:buClr>
              <a:buSzPts val="1100"/>
              <a:buFont typeface="Calibri"/>
              <a:buChar char="•"/>
            </a:pPr>
            <a:endParaRPr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BFB04E-4447-48BF-9B45-AA128653A43D}"/>
              </a:ext>
            </a:extLst>
          </p:cNvPr>
          <p:cNvSpPr txBox="1"/>
          <p:nvPr/>
        </p:nvSpPr>
        <p:spPr>
          <a:xfrm>
            <a:off x="324900" y="1961615"/>
            <a:ext cx="4520990" cy="3693319"/>
          </a:xfrm>
          <a:prstGeom prst="rect">
            <a:avLst/>
          </a:prstGeom>
          <a:noFill/>
          <a:ln w="28575">
            <a:noFill/>
            <a:prstDash val="sysDot"/>
          </a:ln>
        </p:spPr>
        <p:txBody>
          <a:bodyPr wrap="square">
            <a:spAutoFit/>
          </a:bodyPr>
          <a:lstStyle/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4E81BD"/>
              </a:buClr>
              <a:buSzPts val="1100"/>
              <a:buFont typeface="Calibri"/>
              <a:buChar char="•"/>
            </a:pPr>
            <a:endParaRPr lang="az-Latn-AZ" sz="1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Tx/>
              <a:buSzPct val="80000"/>
              <a:buFont typeface="Calibri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NON-OIL EXPORT PROMOTION</a:t>
            </a: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Tx/>
              <a:buSzPct val="80000"/>
              <a:buFont typeface="Calibri"/>
              <a:buChar char="•"/>
            </a:pPr>
            <a:endParaRPr lang="en-US" sz="1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Tx/>
              <a:buSzPct val="80000"/>
              <a:buFont typeface="Calibri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PROMOTION OF “MADE IN AZERBAIJAN” BRAND</a:t>
            </a: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Tx/>
              <a:buSzPct val="80000"/>
              <a:buFont typeface="Calibri"/>
              <a:buChar char="•"/>
            </a:pPr>
            <a:endParaRPr lang="en-US" sz="1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Tx/>
              <a:buSzPct val="80000"/>
              <a:buFont typeface="Calibri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SUPPORT TO EXPORTERS</a:t>
            </a: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Tx/>
              <a:buSzPct val="80000"/>
              <a:buFont typeface="Calibri"/>
              <a:buChar char="•"/>
            </a:pPr>
            <a:endParaRPr lang="en-US" sz="1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Tx/>
              <a:buSzPct val="80000"/>
              <a:buFont typeface="Calibri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BUILDING AND PROMOTING EXPORT CULTURE</a:t>
            </a:r>
            <a:endParaRPr lang="az-Latn-AZ" sz="1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Tx/>
              <a:buSzPct val="80000"/>
              <a:buFont typeface="Calibri"/>
              <a:buChar char="•"/>
            </a:pPr>
            <a:endParaRPr lang="az-Latn-AZ" sz="1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Tx/>
              <a:buSzPct val="80000"/>
              <a:buFont typeface="Calibri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POLICY ADVOCACY</a:t>
            </a:r>
            <a:endParaRPr lang="az-Latn-AZ" sz="1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4E81BD"/>
              </a:buClr>
              <a:buSzPts val="1100"/>
              <a:buFont typeface="Calibri"/>
              <a:buChar char="•"/>
            </a:pPr>
            <a:endParaRPr lang="en-US" sz="1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</p:txBody>
      </p:sp>
      <p:cxnSp>
        <p:nvCxnSpPr>
          <p:cNvPr id="15" name="Google Shape;95;p4">
            <a:extLst>
              <a:ext uri="{FF2B5EF4-FFF2-40B4-BE49-F238E27FC236}">
                <a16:creationId xmlns:a16="http://schemas.microsoft.com/office/drawing/2014/main" id="{632974CF-8B04-4CDD-862B-38B58CC83EDB}"/>
              </a:ext>
            </a:extLst>
          </p:cNvPr>
          <p:cNvCxnSpPr>
            <a:cxnSpLocks/>
          </p:cNvCxnSpPr>
          <p:nvPr/>
        </p:nvCxnSpPr>
        <p:spPr>
          <a:xfrm flipV="1">
            <a:off x="532002" y="1967056"/>
            <a:ext cx="3015870" cy="1225"/>
          </a:xfrm>
          <a:prstGeom prst="straightConnector1">
            <a:avLst/>
          </a:prstGeom>
          <a:noFill/>
          <a:ln w="25400" cap="flat" cmpd="sng">
            <a:solidFill>
              <a:srgbClr val="887735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Google Shape;95;p4">
            <a:extLst>
              <a:ext uri="{FF2B5EF4-FFF2-40B4-BE49-F238E27FC236}">
                <a16:creationId xmlns:a16="http://schemas.microsoft.com/office/drawing/2014/main" id="{3D391408-8F4A-4FB0-B083-706EE70166F5}"/>
              </a:ext>
            </a:extLst>
          </p:cNvPr>
          <p:cNvCxnSpPr>
            <a:cxnSpLocks/>
          </p:cNvCxnSpPr>
          <p:nvPr/>
        </p:nvCxnSpPr>
        <p:spPr>
          <a:xfrm>
            <a:off x="7707514" y="1909529"/>
            <a:ext cx="3377902" cy="0"/>
          </a:xfrm>
          <a:prstGeom prst="straightConnector1">
            <a:avLst/>
          </a:prstGeom>
          <a:noFill/>
          <a:ln w="25400" cap="flat" cmpd="sng">
            <a:solidFill>
              <a:srgbClr val="887735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6" name="Graphic 15" descr="Lightbulb and gear with solid fill">
            <a:extLst>
              <a:ext uri="{FF2B5EF4-FFF2-40B4-BE49-F238E27FC236}">
                <a16:creationId xmlns:a16="http://schemas.microsoft.com/office/drawing/2014/main" id="{9DF412B0-94ED-43C4-AA8D-B4FB5DAAD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31244" y="4333436"/>
            <a:ext cx="2282857" cy="22828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89E0C59-F65C-5D44-9CB2-02D08D1C0939}"/>
              </a:ext>
            </a:extLst>
          </p:cNvPr>
          <p:cNvSpPr txBox="1"/>
          <p:nvPr/>
        </p:nvSpPr>
        <p:spPr>
          <a:xfrm>
            <a:off x="352371" y="1558785"/>
            <a:ext cx="33751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FIELD OF EXPORT</a:t>
            </a:r>
          </a:p>
        </p:txBody>
      </p:sp>
    </p:spTree>
    <p:extLst>
      <p:ext uri="{BB962C8B-B14F-4D97-AF65-F5344CB8AC3E}">
        <p14:creationId xmlns:p14="http://schemas.microsoft.com/office/powerpoint/2010/main" val="1942576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0"/>
          <p:cNvSpPr/>
          <p:nvPr/>
        </p:nvSpPr>
        <p:spPr>
          <a:xfrm>
            <a:off x="549465" y="4263497"/>
            <a:ext cx="3014350" cy="151598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20"/>
          <p:cNvSpPr txBox="1">
            <a:spLocks noGrp="1"/>
          </p:cNvSpPr>
          <p:nvPr>
            <p:ph type="title"/>
          </p:nvPr>
        </p:nvSpPr>
        <p:spPr>
          <a:xfrm>
            <a:off x="802640" y="3037681"/>
            <a:ext cx="10586720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THANK YOU!</a:t>
            </a:r>
            <a:endParaRPr sz="2400" dirty="0"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411" name="Google Shape;411;p20"/>
          <p:cNvSpPr txBox="1"/>
          <p:nvPr/>
        </p:nvSpPr>
        <p:spPr>
          <a:xfrm>
            <a:off x="691662" y="4579148"/>
            <a:ext cx="329769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AZ1000, Azerbaijan, Baku,</a:t>
            </a:r>
            <a:endParaRPr sz="1200">
              <a:solidFill>
                <a:srgbClr val="606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32 Neftchilar avenue, (Baku Business Center)</a:t>
            </a:r>
            <a:endParaRPr sz="1200">
              <a:solidFill>
                <a:srgbClr val="606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Tel.: (+994 12) 598 01 47/48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Fax.: (+994 12) 598 01 52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E-mail: office@azpromo.az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www.azpromo.az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"/>
          <p:cNvSpPr txBox="1">
            <a:spLocks noGrp="1"/>
          </p:cNvSpPr>
          <p:nvPr>
            <p:ph type="sldNum" idx="12"/>
          </p:nvPr>
        </p:nvSpPr>
        <p:spPr>
          <a:xfrm>
            <a:off x="11085416" y="6342629"/>
            <a:ext cx="668867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title"/>
          </p:nvPr>
        </p:nvSpPr>
        <p:spPr>
          <a:xfrm>
            <a:off x="278563" y="267272"/>
            <a:ext cx="9084378" cy="633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</a:t>
            </a:r>
            <a:endParaRPr/>
          </a:p>
        </p:txBody>
      </p:sp>
      <p:sp>
        <p:nvSpPr>
          <p:cNvPr id="44" name="Google Shape;44;p2"/>
          <p:cNvSpPr txBox="1"/>
          <p:nvPr/>
        </p:nvSpPr>
        <p:spPr>
          <a:xfrm>
            <a:off x="306547" y="301398"/>
            <a:ext cx="9084378" cy="633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887735"/>
                </a:solidFill>
                <a:latin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STATE OF ECONOMY – 2021</a:t>
            </a:r>
            <a:endParaRPr sz="2000" b="1" dirty="0">
              <a:solidFill>
                <a:srgbClr val="887735"/>
              </a:solidFill>
              <a:latin typeface="Segoe UI" panose="020B0502040204020203" pitchFamily="34" charset="0"/>
              <a:cs typeface="Segoe UI" panose="020B0502040204020203" pitchFamily="34" charset="0"/>
              <a:sym typeface="Quattrocento Sans"/>
            </a:endParaRPr>
          </a:p>
        </p:txBody>
      </p:sp>
      <p:pic>
        <p:nvPicPr>
          <p:cNvPr id="45" name="Google Shape;4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036" y="1186011"/>
            <a:ext cx="801391" cy="80139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7" name="Google Shape;47;p2"/>
          <p:cNvSpPr/>
          <p:nvPr/>
        </p:nvSpPr>
        <p:spPr>
          <a:xfrm>
            <a:off x="1398504" y="1377788"/>
            <a:ext cx="311890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az-Latn-AZ" sz="1800" b="1" dirty="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1800" b="1" dirty="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az-Latn-AZ" sz="1800" b="1" dirty="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452</a:t>
            </a:r>
            <a:r>
              <a:rPr lang="en-US" sz="1800" b="1" dirty="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az-Latn-AZ" sz="1800" b="1" dirty="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53</a:t>
            </a:r>
            <a:r>
              <a:rPr lang="en-US" sz="1800" b="1" dirty="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USD GDP PER CAPITA</a:t>
            </a:r>
            <a:endParaRPr sz="1800" b="1" dirty="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"/>
          <p:cNvSpPr/>
          <p:nvPr/>
        </p:nvSpPr>
        <p:spPr>
          <a:xfrm>
            <a:off x="1393540" y="2541410"/>
            <a:ext cx="278313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935B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az-Latn-AZ" sz="1800" b="1" dirty="0">
                <a:solidFill>
                  <a:srgbClr val="935B00"/>
                </a:solidFill>
                <a:latin typeface="Calibri"/>
                <a:ea typeface="Calibri"/>
                <a:cs typeface="Calibri"/>
                <a:sym typeface="Calibri"/>
              </a:rPr>
              <a:t>.1</a:t>
            </a:r>
            <a:r>
              <a:rPr lang="en-US" sz="1800" b="1" dirty="0">
                <a:solidFill>
                  <a:srgbClr val="935B00"/>
                </a:solidFill>
                <a:latin typeface="Calibri"/>
                <a:ea typeface="Calibri"/>
                <a:cs typeface="Calibri"/>
                <a:sym typeface="Calibri"/>
              </a:rPr>
              <a:t> MİLLİON</a:t>
            </a:r>
            <a:r>
              <a:rPr lang="az-Latn-AZ" sz="1800" b="1" dirty="0">
                <a:solidFill>
                  <a:srgbClr val="935B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>
                <a:solidFill>
                  <a:srgbClr val="935B00"/>
                </a:solidFill>
                <a:latin typeface="Calibri"/>
                <a:ea typeface="Calibri"/>
                <a:cs typeface="Calibri"/>
                <a:sym typeface="Calibri"/>
              </a:rPr>
              <a:t>POPULATION</a:t>
            </a:r>
            <a:endParaRPr dirty="0">
              <a:solidFill>
                <a:srgbClr val="935B00"/>
              </a:solidFill>
            </a:endParaRPr>
          </a:p>
        </p:txBody>
      </p:sp>
      <p:grpSp>
        <p:nvGrpSpPr>
          <p:cNvPr id="49" name="Google Shape;49;p2"/>
          <p:cNvGrpSpPr/>
          <p:nvPr/>
        </p:nvGrpSpPr>
        <p:grpSpPr>
          <a:xfrm>
            <a:off x="5784998" y="1172149"/>
            <a:ext cx="6091834" cy="3541550"/>
            <a:chOff x="0" y="0"/>
            <a:chExt cx="7629106" cy="6670397"/>
          </a:xfrm>
          <a:effectLst/>
        </p:grpSpPr>
        <p:sp>
          <p:nvSpPr>
            <p:cNvPr id="50" name="Google Shape;50;p2"/>
            <p:cNvSpPr/>
            <p:nvPr/>
          </p:nvSpPr>
          <p:spPr>
            <a:xfrm>
              <a:off x="127000" y="88900"/>
              <a:ext cx="7375106" cy="6340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" name="Google Shape;51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7629106" cy="6670397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52" name="Google Shape;52;p2"/>
          <p:cNvGraphicFramePr/>
          <p:nvPr/>
        </p:nvGraphicFramePr>
        <p:xfrm>
          <a:off x="6006451" y="1334452"/>
          <a:ext cx="5448949" cy="3115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3" name="Google Shape;53;p2"/>
          <p:cNvSpPr/>
          <p:nvPr/>
        </p:nvSpPr>
        <p:spPr>
          <a:xfrm>
            <a:off x="8276304" y="1466466"/>
            <a:ext cx="1109223" cy="105980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GDP</a:t>
            </a:r>
            <a:r>
              <a:rPr lang="en-US" sz="12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az-Latn-AZ" sz="12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endParaRPr lang="az-Latn-AZ" sz="1200" b="1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000" b="1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54</a:t>
            </a:r>
            <a:r>
              <a:rPr lang="az-Latn-AZ" sz="2000" b="1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.6</a:t>
            </a:r>
            <a:endParaRPr lang="az-Latn-AZ" sz="1200" dirty="0">
              <a:solidFill>
                <a:schemeClr val="bg1"/>
              </a:solidFill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endParaRPr lang="az-Latn-AZ" sz="12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n-US" sz="12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BLN USD</a:t>
            </a:r>
            <a:endParaRPr sz="12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"/>
          <p:cNvSpPr txBox="1"/>
          <p:nvPr/>
        </p:nvSpPr>
        <p:spPr>
          <a:xfrm>
            <a:off x="6394906" y="6570742"/>
            <a:ext cx="3687554" cy="28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838787"/>
                </a:solidFill>
                <a:latin typeface="Calibri"/>
                <a:ea typeface="Calibri"/>
                <a:cs typeface="Calibri"/>
                <a:sym typeface="Calibri"/>
              </a:rPr>
              <a:t>Source: State </a:t>
            </a:r>
            <a:r>
              <a:rPr lang="en-US" sz="1200" dirty="0">
                <a:solidFill>
                  <a:srgbClr val="838787"/>
                </a:solidFill>
                <a:latin typeface="Calibri"/>
                <a:ea typeface="Calibri"/>
                <a:cs typeface="Calibri"/>
                <a:sym typeface="Calibri"/>
              </a:rPr>
              <a:t>Statistical Committee of Azerbaijan</a:t>
            </a:r>
            <a:endParaRPr sz="1200" dirty="0">
              <a:solidFill>
                <a:srgbClr val="8387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67;p3"/>
          <p:cNvSpPr/>
          <p:nvPr/>
        </p:nvSpPr>
        <p:spPr>
          <a:xfrm>
            <a:off x="44859" y="4333231"/>
            <a:ext cx="5617591" cy="22192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3519" y="3879190"/>
            <a:ext cx="26244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 OIL GDP IN 2021: (</a:t>
            </a:r>
            <a:r>
              <a:rPr lang="az-Latn-AZ" sz="1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1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2%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836" y="5109724"/>
            <a:ext cx="1026891" cy="102689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7453094" y="4853729"/>
            <a:ext cx="307918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1600" b="1" u="sng" dirty="0">
                <a:solidFill>
                  <a:schemeClr val="tx1"/>
                </a:solidFill>
                <a:latin typeface="Calibri"/>
                <a:cs typeface="Calibri"/>
              </a:rPr>
              <a:t>During 1995 – 2021:</a:t>
            </a:r>
          </a:p>
          <a:p>
            <a:r>
              <a:rPr lang="en-US" sz="1800" b="1" dirty="0">
                <a:solidFill>
                  <a:srgbClr val="FF0000"/>
                </a:solidFill>
                <a:latin typeface="Calibri"/>
                <a:cs typeface="Calibri"/>
              </a:rPr>
              <a:t>5</a:t>
            </a:r>
            <a:r>
              <a:rPr lang="az-Latn-AZ" sz="1800" b="1" dirty="0">
                <a:solidFill>
                  <a:srgbClr val="FF0000"/>
                </a:solidFill>
                <a:latin typeface="Calibri"/>
                <a:cs typeface="Calibri"/>
              </a:rPr>
              <a:t>9</a:t>
            </a:r>
            <a:r>
              <a:rPr lang="en-US" sz="1800" b="1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lang="az-Latn-AZ" sz="1800" b="1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lang="en-US" sz="18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alibri"/>
                <a:cs typeface="Calibri"/>
              </a:rPr>
              <a:t>bln</a:t>
            </a:r>
            <a:r>
              <a:rPr lang="en-US" sz="18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alibri"/>
                <a:cs typeface="Calibri"/>
              </a:rPr>
              <a:t>usd</a:t>
            </a:r>
            <a:r>
              <a:rPr lang="en-US" sz="18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alibri"/>
                <a:cs typeface="Calibri"/>
              </a:rPr>
              <a:t>– the volume of investment in the non-oil sector.</a:t>
            </a:r>
          </a:p>
          <a:p>
            <a:r>
              <a:rPr lang="en-US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endParaRPr lang="az-Latn-AZ" b="1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r>
              <a:rPr lang="az-Latn-AZ" sz="1800" b="1" dirty="0">
                <a:solidFill>
                  <a:srgbClr val="FF0000"/>
                </a:solidFill>
                <a:latin typeface="Calibri"/>
                <a:cs typeface="Calibri"/>
              </a:rPr>
              <a:t>15.6 </a:t>
            </a:r>
            <a:r>
              <a:rPr lang="az-Latn-AZ" sz="1800" b="1" dirty="0" err="1">
                <a:solidFill>
                  <a:srgbClr val="FF0000"/>
                </a:solidFill>
                <a:latin typeface="Calibri"/>
                <a:cs typeface="Calibri"/>
              </a:rPr>
              <a:t>bln</a:t>
            </a:r>
            <a:r>
              <a:rPr lang="az-Latn-AZ" sz="18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az-Latn-AZ" sz="1800" b="1" dirty="0" err="1">
                <a:solidFill>
                  <a:srgbClr val="FF0000"/>
                </a:solidFill>
                <a:latin typeface="Calibri"/>
                <a:cs typeface="Calibri"/>
              </a:rPr>
              <a:t>usd</a:t>
            </a:r>
            <a:r>
              <a:rPr lang="az-Latn-AZ" sz="18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alibri"/>
                <a:cs typeface="Calibri"/>
              </a:rPr>
              <a:t>– the volume of </a:t>
            </a:r>
            <a:r>
              <a:rPr lang="az-Latn-AZ" sz="1600" b="1" dirty="0">
                <a:solidFill>
                  <a:schemeClr val="tx1"/>
                </a:solidFill>
                <a:latin typeface="Calibri"/>
                <a:cs typeface="Calibri"/>
              </a:rPr>
              <a:t>FD</a:t>
            </a:r>
            <a:r>
              <a:rPr lang="en-US" sz="1600" b="1" dirty="0">
                <a:solidFill>
                  <a:schemeClr val="tx1"/>
                </a:solidFill>
                <a:latin typeface="Calibri"/>
                <a:cs typeface="Calibri"/>
              </a:rPr>
              <a:t>I in the non-oil sector.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3C9F4B4-6CC9-4B9C-A695-674C6A640F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563" y="2305016"/>
            <a:ext cx="836864" cy="8368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71128270-2CF9-3E51-0081-F11E36E485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7846250"/>
              </p:ext>
            </p:extLst>
          </p:nvPr>
        </p:nvGraphicFramePr>
        <p:xfrm>
          <a:off x="426590" y="4345352"/>
          <a:ext cx="5026724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D26638FC-0659-2555-E95E-AD23FB4A2A67}"/>
              </a:ext>
            </a:extLst>
          </p:cNvPr>
          <p:cNvSpPr txBox="1"/>
          <p:nvPr/>
        </p:nvSpPr>
        <p:spPr>
          <a:xfrm>
            <a:off x="333519" y="4312493"/>
            <a:ext cx="382207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b="1" dirty="0"/>
              <a:t>GDP structure (%)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77D9EB2-53C1-18A3-8E58-CA0F45F4A856}"/>
              </a:ext>
            </a:extLst>
          </p:cNvPr>
          <p:cNvGrpSpPr/>
          <p:nvPr/>
        </p:nvGrpSpPr>
        <p:grpSpPr>
          <a:xfrm>
            <a:off x="3977639" y="4288536"/>
            <a:ext cx="1633010" cy="307777"/>
            <a:chOff x="3922775" y="4014216"/>
            <a:chExt cx="1633010" cy="30777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1F93B1A-D3A1-75B2-1C87-CC0AD8516471}"/>
                </a:ext>
              </a:extLst>
            </p:cNvPr>
            <p:cNvGrpSpPr/>
            <p:nvPr/>
          </p:nvGrpSpPr>
          <p:grpSpPr>
            <a:xfrm>
              <a:off x="3922775" y="4014216"/>
              <a:ext cx="1069847" cy="307777"/>
              <a:chOff x="3922776" y="4014216"/>
              <a:chExt cx="1432665" cy="30777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B1E791A-0542-8922-7F35-548B773763B8}"/>
                  </a:ext>
                </a:extLst>
              </p:cNvPr>
              <p:cNvSpPr/>
              <p:nvPr/>
            </p:nvSpPr>
            <p:spPr>
              <a:xfrm>
                <a:off x="3922776" y="4105248"/>
                <a:ext cx="241044" cy="144000"/>
              </a:xfrm>
              <a:prstGeom prst="rect">
                <a:avLst/>
              </a:prstGeom>
              <a:solidFill>
                <a:srgbClr val="C050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3CE6B4-8D22-9003-664F-F9AEF4EDFD73}"/>
                  </a:ext>
                </a:extLst>
              </p:cNvPr>
              <p:cNvSpPr txBox="1"/>
              <p:nvPr/>
            </p:nvSpPr>
            <p:spPr>
              <a:xfrm>
                <a:off x="4118868" y="4014216"/>
                <a:ext cx="12365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oil</a:t>
                </a:r>
                <a:endParaRPr lang="en-US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153AA68-A74B-7970-B5D0-3D7873E0E04C}"/>
                </a:ext>
              </a:extLst>
            </p:cNvPr>
            <p:cNvGrpSpPr/>
            <p:nvPr/>
          </p:nvGrpSpPr>
          <p:grpSpPr>
            <a:xfrm>
              <a:off x="4485938" y="4014216"/>
              <a:ext cx="1069847" cy="307777"/>
              <a:chOff x="3922776" y="4014216"/>
              <a:chExt cx="1432665" cy="307777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9BD9903-AC43-FC2C-D249-5C225150761A}"/>
                  </a:ext>
                </a:extLst>
              </p:cNvPr>
              <p:cNvSpPr/>
              <p:nvPr/>
            </p:nvSpPr>
            <p:spPr>
              <a:xfrm>
                <a:off x="3922776" y="4105248"/>
                <a:ext cx="241044" cy="144000"/>
              </a:xfrm>
              <a:prstGeom prst="rect">
                <a:avLst/>
              </a:prstGeom>
              <a:solidFill>
                <a:srgbClr val="4F81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4FDB0A0-550E-C91A-59C0-36FFD8F798D4}"/>
                  </a:ext>
                </a:extLst>
              </p:cNvPr>
              <p:cNvSpPr txBox="1"/>
              <p:nvPr/>
            </p:nvSpPr>
            <p:spPr>
              <a:xfrm>
                <a:off x="4118868" y="4014216"/>
                <a:ext cx="12365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non-oil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8461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"/>
          <p:cNvSpPr txBox="1">
            <a:spLocks noGrp="1"/>
          </p:cNvSpPr>
          <p:nvPr>
            <p:ph type="sldNum" idx="12"/>
          </p:nvPr>
        </p:nvSpPr>
        <p:spPr>
          <a:xfrm>
            <a:off x="11085416" y="6342629"/>
            <a:ext cx="668867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title"/>
          </p:nvPr>
        </p:nvSpPr>
        <p:spPr>
          <a:xfrm>
            <a:off x="278563" y="267272"/>
            <a:ext cx="9084378" cy="633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</a:t>
            </a:r>
            <a:endParaRPr/>
          </a:p>
        </p:txBody>
      </p:sp>
      <p:sp>
        <p:nvSpPr>
          <p:cNvPr id="91" name="Google Shape;91;p4"/>
          <p:cNvSpPr txBox="1"/>
          <p:nvPr/>
        </p:nvSpPr>
        <p:spPr>
          <a:xfrm>
            <a:off x="306547" y="301398"/>
            <a:ext cx="9084378" cy="633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1800" b="1">
                <a:solidFill>
                  <a:srgbClr val="887735"/>
                </a:solidFill>
                <a:latin typeface="+mj-lt"/>
                <a:ea typeface="Quattrocento Sans"/>
                <a:cs typeface="Quattrocento Sans"/>
              </a:defRPr>
            </a:lvl1pPr>
          </a:lstStyle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PROVEN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Quattrocento Sans"/>
              </a:rPr>
              <a:t>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TRADING PARTNER – 202</a:t>
            </a:r>
            <a:r>
              <a:rPr lang="az-Latn-AZ" sz="2000" dirty="0">
                <a:latin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1</a:t>
            </a:r>
            <a:endParaRPr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3" name="Google Shape;93;p4"/>
          <p:cNvSpPr/>
          <p:nvPr/>
        </p:nvSpPr>
        <p:spPr>
          <a:xfrm>
            <a:off x="1286218" y="1508851"/>
            <a:ext cx="309482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US$ 22.2 BLN</a:t>
            </a:r>
            <a:endParaRPr sz="12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TOTAL VALUE OF EXPORTS </a:t>
            </a:r>
            <a:endParaRPr sz="12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5" name="Google Shape;95;p4"/>
          <p:cNvCxnSpPr>
            <a:cxnSpLocks/>
          </p:cNvCxnSpPr>
          <p:nvPr/>
        </p:nvCxnSpPr>
        <p:spPr>
          <a:xfrm rot="10800000" flipH="1">
            <a:off x="471271" y="2159670"/>
            <a:ext cx="5064442" cy="1223"/>
          </a:xfrm>
          <a:prstGeom prst="straightConnector1">
            <a:avLst/>
          </a:prstGeom>
          <a:noFill/>
          <a:ln w="25400" cap="flat" cmpd="sng">
            <a:solidFill>
              <a:srgbClr val="887735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8" name="Google Shape;98;p4"/>
          <p:cNvSpPr/>
          <p:nvPr/>
        </p:nvSpPr>
        <p:spPr>
          <a:xfrm>
            <a:off x="7686127" y="1508851"/>
            <a:ext cx="293576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US$ 11.7 BLN</a:t>
            </a:r>
            <a:endParaRPr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TOTAL VALUE OF IMPORTS</a:t>
            </a:r>
            <a:endParaRPr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9" name="Google Shape;99;p4"/>
          <p:cNvCxnSpPr/>
          <p:nvPr/>
        </p:nvCxnSpPr>
        <p:spPr>
          <a:xfrm rot="10800000" flipH="1">
            <a:off x="6535580" y="2158447"/>
            <a:ext cx="5064442" cy="1223"/>
          </a:xfrm>
          <a:prstGeom prst="straightConnector1">
            <a:avLst/>
          </a:prstGeom>
          <a:noFill/>
          <a:ln w="25400" cap="flat" cmpd="sng">
            <a:solidFill>
              <a:srgbClr val="887735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aphicFrame>
        <p:nvGraphicFramePr>
          <p:cNvPr id="100" name="Google Shape;100;p4"/>
          <p:cNvGraphicFramePr/>
          <p:nvPr>
            <p:extLst>
              <p:ext uri="{D42A27DB-BD31-4B8C-83A1-F6EECF244321}">
                <p14:modId xmlns:p14="http://schemas.microsoft.com/office/powerpoint/2010/main" val="3108975724"/>
              </p:ext>
            </p:extLst>
          </p:nvPr>
        </p:nvGraphicFramePr>
        <p:xfrm>
          <a:off x="6806652" y="2408006"/>
          <a:ext cx="4892025" cy="1885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" name="Google Shape;102;p4"/>
          <p:cNvSpPr/>
          <p:nvPr/>
        </p:nvSpPr>
        <p:spPr>
          <a:xfrm>
            <a:off x="309376" y="6554432"/>
            <a:ext cx="292259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838787"/>
                </a:solidFill>
                <a:latin typeface="Calibri"/>
                <a:ea typeface="Calibri"/>
                <a:cs typeface="Calibri"/>
                <a:sym typeface="Calibri"/>
              </a:rPr>
              <a:t>Source: State Customs Committee of Azerbaijan</a:t>
            </a:r>
            <a:endParaRPr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7B4AFE6-08DE-4444-A763-EA883AD7E4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9598385"/>
              </p:ext>
            </p:extLst>
          </p:nvPr>
        </p:nvGraphicFramePr>
        <p:xfrm>
          <a:off x="428764" y="2383751"/>
          <a:ext cx="5356916" cy="2004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091EAD5-7019-4945-8787-BC21DD7602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2844917"/>
              </p:ext>
            </p:extLst>
          </p:nvPr>
        </p:nvGraphicFramePr>
        <p:xfrm>
          <a:off x="238668" y="4188259"/>
          <a:ext cx="5440930" cy="2266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BBEDD72-DBA7-4F8C-A96F-A59AFB6363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3240866"/>
              </p:ext>
            </p:extLst>
          </p:nvPr>
        </p:nvGraphicFramePr>
        <p:xfrm>
          <a:off x="5236303" y="4386254"/>
          <a:ext cx="6230613" cy="2299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544809B-A401-4F07-AA5D-0BEE04945F31}"/>
              </a:ext>
            </a:extLst>
          </p:cNvPr>
          <p:cNvCxnSpPr>
            <a:cxnSpLocks/>
          </p:cNvCxnSpPr>
          <p:nvPr/>
        </p:nvCxnSpPr>
        <p:spPr>
          <a:xfrm>
            <a:off x="6035646" y="1261587"/>
            <a:ext cx="0" cy="5424414"/>
          </a:xfrm>
          <a:prstGeom prst="line">
            <a:avLst/>
          </a:prstGeom>
          <a:ln w="12700">
            <a:solidFill>
              <a:srgbClr val="887735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>
            <a:spLocks noGrp="1"/>
          </p:cNvSpPr>
          <p:nvPr>
            <p:ph type="sldNum" idx="12"/>
          </p:nvPr>
        </p:nvSpPr>
        <p:spPr>
          <a:xfrm>
            <a:off x="11085416" y="6342629"/>
            <a:ext cx="668867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title"/>
          </p:nvPr>
        </p:nvSpPr>
        <p:spPr>
          <a:xfrm>
            <a:off x="278563" y="267272"/>
            <a:ext cx="9084378" cy="633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</a:t>
            </a:r>
            <a:endParaRPr/>
          </a:p>
        </p:txBody>
      </p:sp>
      <p:sp>
        <p:nvSpPr>
          <p:cNvPr id="112" name="Google Shape;112;p5"/>
          <p:cNvSpPr txBox="1"/>
          <p:nvPr/>
        </p:nvSpPr>
        <p:spPr>
          <a:xfrm>
            <a:off x="306547" y="301398"/>
            <a:ext cx="9084378" cy="633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1800" b="1">
                <a:solidFill>
                  <a:srgbClr val="887735"/>
                </a:solidFill>
                <a:latin typeface="+mj-lt"/>
                <a:ea typeface="Quattrocento Sans"/>
                <a:cs typeface="Quattrocento Sans"/>
              </a:defRPr>
            </a:lvl1pPr>
          </a:lstStyle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EFFECTIVE TIME SAVING ROUTES</a:t>
            </a:r>
            <a:endParaRPr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3" name="Google Shape;113;p5"/>
          <p:cNvSpPr/>
          <p:nvPr/>
        </p:nvSpPr>
        <p:spPr>
          <a:xfrm>
            <a:off x="101142" y="1240337"/>
            <a:ext cx="558997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Segoe UI" panose="020B0502040204020203" pitchFamily="34" charset="0"/>
              <a:ea typeface="Calibri"/>
              <a:cs typeface="Segoe UI" panose="020B0502040204020203" pitchFamily="34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C00000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60%</a:t>
            </a:r>
            <a:r>
              <a:rPr lang="en-US" sz="1600" b="1" dirty="0">
                <a:solidFill>
                  <a:schemeClr val="dk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TIME SAVING FOR NORTH-SOUTH ROUTE </a:t>
            </a:r>
            <a:endParaRPr lang="az-Latn-AZ" sz="1600" b="1" dirty="0">
              <a:solidFill>
                <a:schemeClr val="tx1"/>
              </a:solidFill>
              <a:latin typeface="Segoe UI" panose="020B0502040204020203" pitchFamily="34" charset="0"/>
              <a:ea typeface="Calibri"/>
              <a:cs typeface="Segoe UI" panose="020B0502040204020203" pitchFamily="34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(INDIA - EUROPE)</a:t>
            </a:r>
            <a:endParaRPr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5" name="Google Shape;11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548" y="2281648"/>
            <a:ext cx="5508000" cy="3585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0272" y="2281648"/>
            <a:ext cx="5508015" cy="358539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F0F55D-86C3-4CF9-8EC6-1F7CB32102FF}"/>
              </a:ext>
            </a:extLst>
          </p:cNvPr>
          <p:cNvSpPr txBox="1"/>
          <p:nvPr/>
        </p:nvSpPr>
        <p:spPr>
          <a:xfrm>
            <a:off x="5691116" y="1486256"/>
            <a:ext cx="60944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70%</a:t>
            </a:r>
            <a:r>
              <a:rPr lang="en-US" sz="1600" b="1" dirty="0">
                <a:solidFill>
                  <a:srgbClr val="4E81BD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TIME SAVING (CHINA - EUROPE MARITIME ROUTE)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E7E2D0-740D-44AC-B3F9-71A2CA3EB6A1}"/>
              </a:ext>
            </a:extLst>
          </p:cNvPr>
          <p:cNvCxnSpPr>
            <a:cxnSpLocks/>
          </p:cNvCxnSpPr>
          <p:nvPr/>
        </p:nvCxnSpPr>
        <p:spPr>
          <a:xfrm>
            <a:off x="5871110" y="1240337"/>
            <a:ext cx="0" cy="5424414"/>
          </a:xfrm>
          <a:prstGeom prst="line">
            <a:avLst/>
          </a:prstGeom>
          <a:ln w="12700">
            <a:solidFill>
              <a:srgbClr val="887735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>
            <a:spLocks noGrp="1"/>
          </p:cNvSpPr>
          <p:nvPr>
            <p:ph type="sldNum" idx="12"/>
          </p:nvPr>
        </p:nvSpPr>
        <p:spPr>
          <a:xfrm>
            <a:off x="11085416" y="6335669"/>
            <a:ext cx="668867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  <p:sp>
        <p:nvSpPr>
          <p:cNvPr id="124" name="Google Shape;124;p6"/>
          <p:cNvSpPr txBox="1">
            <a:spLocks noGrp="1"/>
          </p:cNvSpPr>
          <p:nvPr>
            <p:ph type="title"/>
          </p:nvPr>
        </p:nvSpPr>
        <p:spPr>
          <a:xfrm>
            <a:off x="278563" y="267272"/>
            <a:ext cx="9084378" cy="633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</a:t>
            </a:r>
            <a:endParaRPr/>
          </a:p>
        </p:txBody>
      </p:sp>
      <p:sp>
        <p:nvSpPr>
          <p:cNvPr id="126" name="Google Shape;126;p6"/>
          <p:cNvSpPr txBox="1"/>
          <p:nvPr/>
        </p:nvSpPr>
        <p:spPr>
          <a:xfrm>
            <a:off x="306547" y="301398"/>
            <a:ext cx="9084378" cy="633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1800" b="1">
                <a:solidFill>
                  <a:srgbClr val="887735"/>
                </a:solidFill>
                <a:latin typeface="+mj-lt"/>
                <a:ea typeface="Quattrocento Sans"/>
                <a:cs typeface="Quattrocento Sans"/>
              </a:defRPr>
            </a:lvl1pPr>
          </a:lstStyle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WELL DEVELOPED INFRASTRUCTURE</a:t>
            </a:r>
            <a:endParaRPr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8" name="Google Shape;128;p6" descr="C:\Documents and Settings\Rufat Mammadov\Desktop\4365_heydar-aliyev-international-airport-new-termina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5583" y="1270332"/>
            <a:ext cx="4198700" cy="228900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1" name="Google Shape;131;p6" descr="C:\Documents and Settings\nrasulova.AZPROMO\Desktop\sea-port-services-76880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3594" y="4045247"/>
            <a:ext cx="3917701" cy="236926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6" name="Google Shape;136;p6"/>
          <p:cNvSpPr/>
          <p:nvPr/>
        </p:nvSpPr>
        <p:spPr>
          <a:xfrm>
            <a:off x="306547" y="1276672"/>
            <a:ext cx="5641861" cy="4543808"/>
          </a:xfrm>
          <a:prstGeom prst="rect">
            <a:avLst/>
          </a:prstGeom>
          <a:noFill/>
          <a:ln w="28575">
            <a:noFill/>
            <a:prstDash val="sysDot"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179388" marR="0" lvl="0" indent="-179388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endParaRPr lang="en-US" sz="1500" cap="none" dirty="0">
              <a:solidFill>
                <a:schemeClr val="dk1"/>
              </a:solidFill>
              <a:latin typeface="Segoe UI" panose="020B0502040204020203" pitchFamily="34" charset="0"/>
              <a:ea typeface="Calibri"/>
              <a:cs typeface="Segoe UI" panose="020B0502040204020203" pitchFamily="34" charset="0"/>
              <a:sym typeface="Calibri"/>
            </a:endParaRPr>
          </a:p>
          <a:p>
            <a:pPr marL="179388" marR="0" lvl="0" indent="-179388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en-US" sz="1600" cap="none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Almost 20 thousand km of </a:t>
            </a:r>
            <a:r>
              <a:rPr lang="en-US" sz="1600" b="1" cap="none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roads and highways</a:t>
            </a:r>
            <a:r>
              <a:rPr lang="en-US" sz="1600" cap="none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 constructed and rehabilitated</a:t>
            </a:r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ea typeface="Calibri"/>
              <a:cs typeface="Segoe UI" panose="020B0502040204020203" pitchFamily="34" charset="0"/>
            </a:endParaRPr>
          </a:p>
          <a:p>
            <a:pPr marL="179388" marR="0" lvl="0" indent="-179388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endParaRPr lang="en-US" sz="1600" cap="none" dirty="0">
              <a:solidFill>
                <a:schemeClr val="tx1"/>
              </a:solidFill>
              <a:latin typeface="Segoe UI" panose="020B0502040204020203" pitchFamily="34" charset="0"/>
              <a:ea typeface="Calibri"/>
              <a:cs typeface="Segoe UI" panose="020B0502040204020203" pitchFamily="34" charset="0"/>
              <a:sym typeface="Calibri"/>
            </a:endParaRPr>
          </a:p>
          <a:p>
            <a:pPr marL="179388" marR="0" lvl="0" indent="-179388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en-US" sz="1600" cap="none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8 new international </a:t>
            </a:r>
            <a:r>
              <a:rPr lang="en-US" sz="1600" b="1" cap="none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airports,</a:t>
            </a:r>
            <a:r>
              <a:rPr lang="en-US" sz="1600" cap="none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including in the liberated areas of Azerbaijan</a:t>
            </a:r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9388" marR="0" lvl="0" indent="-179388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endParaRPr lang="en-US" sz="1600" b="1" cap="none" dirty="0">
              <a:solidFill>
                <a:schemeClr val="tx1"/>
              </a:solidFill>
              <a:latin typeface="Segoe UI" panose="020B0502040204020203" pitchFamily="34" charset="0"/>
              <a:ea typeface="Calibri"/>
              <a:cs typeface="Segoe UI" panose="020B0502040204020203" pitchFamily="34" charset="0"/>
              <a:sym typeface="Calibri"/>
            </a:endParaRPr>
          </a:p>
          <a:p>
            <a:pPr marL="179388" marR="0" lvl="0" indent="-179388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en-US" sz="1600" b="1" cap="none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Baku-</a:t>
            </a:r>
            <a:r>
              <a:rPr lang="az-Latn-AZ" sz="1600" b="1" cap="none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T</a:t>
            </a:r>
            <a:r>
              <a:rPr lang="en-US" sz="1600" b="1" cap="none" dirty="0" err="1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bilisi</a:t>
            </a:r>
            <a:r>
              <a:rPr lang="en-US" sz="1600" b="1" cap="none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-</a:t>
            </a:r>
            <a:r>
              <a:rPr lang="az-Latn-AZ" sz="1600" b="1" cap="none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K</a:t>
            </a:r>
            <a:r>
              <a:rPr lang="en-US" sz="1600" b="1" cap="none" dirty="0" err="1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ars</a:t>
            </a:r>
            <a:r>
              <a:rPr lang="en-US" sz="1600" b="1" cap="none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 </a:t>
            </a:r>
            <a:r>
              <a:rPr lang="en-US" sz="1600" cap="none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railroad (“The Iron </a:t>
            </a:r>
            <a:r>
              <a:rPr lang="en-US" sz="1600" cap="none" dirty="0" err="1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Silkway</a:t>
            </a:r>
            <a:r>
              <a:rPr lang="en-US" sz="1600" cap="none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”)</a:t>
            </a:r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ea typeface="Calibri"/>
              <a:cs typeface="Segoe UI" panose="020B0502040204020203" pitchFamily="34" charset="0"/>
            </a:endParaRPr>
          </a:p>
          <a:p>
            <a:pPr marL="179388" marR="0" lvl="0" indent="-179388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endParaRPr lang="en-US" sz="1600" cap="none" dirty="0">
              <a:solidFill>
                <a:schemeClr val="tx1"/>
              </a:solidFill>
              <a:latin typeface="Segoe UI" panose="020B0502040204020203" pitchFamily="34" charset="0"/>
              <a:ea typeface="Calibri"/>
              <a:cs typeface="Segoe UI" panose="020B0502040204020203" pitchFamily="34" charset="0"/>
              <a:sym typeface="Calibri"/>
            </a:endParaRPr>
          </a:p>
          <a:p>
            <a:pPr marL="179388" marR="0" lvl="0" indent="-179388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en-US" sz="1600" cap="none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New </a:t>
            </a:r>
            <a:r>
              <a:rPr lang="az-Latn-AZ" sz="1600" b="1" cap="none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B</a:t>
            </a:r>
            <a:r>
              <a:rPr lang="en-US" sz="1600" b="1" cap="none" dirty="0" err="1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aku</a:t>
            </a:r>
            <a:r>
              <a:rPr lang="en-US" sz="1600" b="1" cap="none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I</a:t>
            </a:r>
            <a:r>
              <a:rPr lang="en-US" sz="1600" b="1" cap="none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nternational Sea Trade Port</a:t>
            </a:r>
            <a:endParaRPr lang="en-US" sz="1600" cap="none" dirty="0">
              <a:solidFill>
                <a:schemeClr val="tx1"/>
              </a:solidFill>
              <a:latin typeface="Segoe UI" panose="020B0502040204020203" pitchFamily="34" charset="0"/>
              <a:ea typeface="Calibri"/>
              <a:cs typeface="Segoe UI" panose="020B0502040204020203" pitchFamily="34" charset="0"/>
              <a:sym typeface="Calibri"/>
            </a:endParaRPr>
          </a:p>
          <a:p>
            <a:pPr marL="179388" marR="0" lvl="0" indent="-179388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endParaRPr lang="en-US" sz="16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  <a:p>
            <a:pPr marL="179388" marR="0" lvl="0" indent="-179388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AFEZ </a:t>
            </a:r>
            <a:r>
              <a:rPr lang="en-US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is a multi-modal site in a prime strategic location offering a wide range of incentives and benefits</a:t>
            </a:r>
          </a:p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Ø"/>
            </a:pPr>
            <a:endParaRPr lang="en-US" sz="1500" dirty="0">
              <a:solidFill>
                <a:schemeClr val="dk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16C110-0C4C-4D8C-A515-765620E38610}"/>
              </a:ext>
            </a:extLst>
          </p:cNvPr>
          <p:cNvCxnSpPr>
            <a:cxnSpLocks/>
          </p:cNvCxnSpPr>
          <p:nvPr/>
        </p:nvCxnSpPr>
        <p:spPr>
          <a:xfrm>
            <a:off x="6042244" y="3948874"/>
            <a:ext cx="4309771" cy="0"/>
          </a:xfrm>
          <a:prstGeom prst="line">
            <a:avLst/>
          </a:prstGeom>
          <a:ln w="12700">
            <a:solidFill>
              <a:srgbClr val="8877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92B287-0DBF-4DEF-ADE2-207520EB17FE}"/>
              </a:ext>
            </a:extLst>
          </p:cNvPr>
          <p:cNvCxnSpPr>
            <a:cxnSpLocks/>
          </p:cNvCxnSpPr>
          <p:nvPr/>
        </p:nvCxnSpPr>
        <p:spPr>
          <a:xfrm flipV="1">
            <a:off x="6135110" y="3852683"/>
            <a:ext cx="0" cy="2687774"/>
          </a:xfrm>
          <a:prstGeom prst="line">
            <a:avLst/>
          </a:prstGeom>
          <a:ln w="12700">
            <a:solidFill>
              <a:srgbClr val="8877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F3F767D-338E-4916-B133-B480260A15BD}"/>
              </a:ext>
            </a:extLst>
          </p:cNvPr>
          <p:cNvCxnSpPr>
            <a:cxnSpLocks/>
          </p:cNvCxnSpPr>
          <p:nvPr/>
        </p:nvCxnSpPr>
        <p:spPr>
          <a:xfrm flipV="1">
            <a:off x="10264477" y="3852683"/>
            <a:ext cx="0" cy="2687774"/>
          </a:xfrm>
          <a:prstGeom prst="line">
            <a:avLst/>
          </a:prstGeom>
          <a:ln w="12700">
            <a:solidFill>
              <a:srgbClr val="8877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B305F24-23D6-45B0-AA75-B530FD07017F}"/>
              </a:ext>
            </a:extLst>
          </p:cNvPr>
          <p:cNvCxnSpPr>
            <a:cxnSpLocks/>
          </p:cNvCxnSpPr>
          <p:nvPr/>
        </p:nvCxnSpPr>
        <p:spPr>
          <a:xfrm>
            <a:off x="6042244" y="6458683"/>
            <a:ext cx="4309771" cy="0"/>
          </a:xfrm>
          <a:prstGeom prst="line">
            <a:avLst/>
          </a:prstGeom>
          <a:ln w="12700">
            <a:solidFill>
              <a:srgbClr val="8877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09C3057-002A-4B9D-BC4E-C285E7A166A3}"/>
              </a:ext>
            </a:extLst>
          </p:cNvPr>
          <p:cNvCxnSpPr>
            <a:cxnSpLocks/>
          </p:cNvCxnSpPr>
          <p:nvPr/>
        </p:nvCxnSpPr>
        <p:spPr>
          <a:xfrm>
            <a:off x="7379479" y="1186820"/>
            <a:ext cx="4554855" cy="0"/>
          </a:xfrm>
          <a:prstGeom prst="line">
            <a:avLst/>
          </a:prstGeom>
          <a:ln w="12700">
            <a:solidFill>
              <a:srgbClr val="8877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92662FB-AA28-403B-8D14-B67C82776518}"/>
              </a:ext>
            </a:extLst>
          </p:cNvPr>
          <p:cNvCxnSpPr>
            <a:cxnSpLocks/>
          </p:cNvCxnSpPr>
          <p:nvPr/>
        </p:nvCxnSpPr>
        <p:spPr>
          <a:xfrm flipV="1">
            <a:off x="7472345" y="1090629"/>
            <a:ext cx="0" cy="2687774"/>
          </a:xfrm>
          <a:prstGeom prst="line">
            <a:avLst/>
          </a:prstGeom>
          <a:ln w="12700">
            <a:solidFill>
              <a:srgbClr val="8877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EC15623-DF2A-459E-9049-CB2067D14001}"/>
              </a:ext>
            </a:extLst>
          </p:cNvPr>
          <p:cNvCxnSpPr>
            <a:cxnSpLocks/>
          </p:cNvCxnSpPr>
          <p:nvPr/>
        </p:nvCxnSpPr>
        <p:spPr>
          <a:xfrm flipV="1">
            <a:off x="11827956" y="1090629"/>
            <a:ext cx="0" cy="2687774"/>
          </a:xfrm>
          <a:prstGeom prst="line">
            <a:avLst/>
          </a:prstGeom>
          <a:ln w="12700">
            <a:solidFill>
              <a:srgbClr val="8877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ACEAA85-EF2D-42B0-9963-FACA53488DD6}"/>
              </a:ext>
            </a:extLst>
          </p:cNvPr>
          <p:cNvCxnSpPr>
            <a:cxnSpLocks/>
          </p:cNvCxnSpPr>
          <p:nvPr/>
        </p:nvCxnSpPr>
        <p:spPr>
          <a:xfrm>
            <a:off x="7379479" y="3696629"/>
            <a:ext cx="4554855" cy="0"/>
          </a:xfrm>
          <a:prstGeom prst="line">
            <a:avLst/>
          </a:prstGeom>
          <a:ln w="12700">
            <a:solidFill>
              <a:srgbClr val="8877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"/>
          <p:cNvSpPr txBox="1">
            <a:spLocks noGrp="1"/>
          </p:cNvSpPr>
          <p:nvPr>
            <p:ph type="sldNum" idx="12"/>
          </p:nvPr>
        </p:nvSpPr>
        <p:spPr>
          <a:xfrm>
            <a:off x="11085416" y="6342629"/>
            <a:ext cx="668867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278563" y="267272"/>
            <a:ext cx="9084378" cy="633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</a:t>
            </a:r>
            <a:endParaRPr/>
          </a:p>
        </p:txBody>
      </p:sp>
      <p:sp>
        <p:nvSpPr>
          <p:cNvPr id="176" name="Google Shape;176;p8"/>
          <p:cNvSpPr txBox="1"/>
          <p:nvPr/>
        </p:nvSpPr>
        <p:spPr>
          <a:xfrm>
            <a:off x="306547" y="301398"/>
            <a:ext cx="9084378" cy="633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1800" b="1">
                <a:solidFill>
                  <a:srgbClr val="887735"/>
                </a:solidFill>
                <a:latin typeface="+mj-lt"/>
                <a:ea typeface="Quattrocento Sans"/>
                <a:cs typeface="Quattrocento Sans"/>
              </a:defRPr>
            </a:lvl1pPr>
          </a:lstStyle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  <a:sym typeface="Quattrocento Sans"/>
              </a:rPr>
              <a:t>STATE OIL FUND AND SOVEREIGN RATINGS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7" name="Google Shape;177;p8"/>
          <p:cNvSpPr/>
          <p:nvPr/>
        </p:nvSpPr>
        <p:spPr>
          <a:xfrm>
            <a:off x="278563" y="1903461"/>
            <a:ext cx="579729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SOFAZ'S PORTFOLIO BREAKDOWN BY ASSET CLASS</a:t>
            </a:r>
            <a:endParaRPr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8" name="Google Shape;178;p8"/>
          <p:cNvSpPr/>
          <p:nvPr/>
        </p:nvSpPr>
        <p:spPr>
          <a:xfrm>
            <a:off x="794985" y="1584257"/>
            <a:ext cx="480479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1800" b="1" dirty="0">
                <a:solidFill>
                  <a:srgbClr val="FF0000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45.</a:t>
            </a:r>
            <a:r>
              <a:rPr lang="ru-RU" sz="1800" b="1" dirty="0">
                <a:solidFill>
                  <a:srgbClr val="FF0000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4</a:t>
            </a:r>
            <a:r>
              <a:rPr lang="en-US" sz="1800" b="1" dirty="0">
                <a:solidFill>
                  <a:srgbClr val="FF0000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 </a:t>
            </a:r>
            <a:r>
              <a:rPr lang="az-Latn-AZ" sz="1800" b="1" dirty="0">
                <a:solidFill>
                  <a:srgbClr val="FF0000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B</a:t>
            </a:r>
            <a:r>
              <a:rPr lang="en-US" sz="1800" b="1" dirty="0">
                <a:solidFill>
                  <a:srgbClr val="FF0000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LN.USD </a:t>
            </a:r>
            <a:r>
              <a:rPr lang="en-US" sz="1800" b="1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-</a:t>
            </a:r>
            <a:r>
              <a:rPr lang="en-US" sz="1800" b="1" dirty="0">
                <a:solidFill>
                  <a:srgbClr val="FF0000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AS OF </a:t>
            </a:r>
            <a:r>
              <a:rPr lang="en-GB" sz="1800" b="1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JULY</a:t>
            </a:r>
            <a:r>
              <a:rPr lang="en-US" sz="1800" b="1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 1, 2022</a:t>
            </a:r>
            <a:endParaRPr sz="1800" b="1" dirty="0">
              <a:solidFill>
                <a:schemeClr val="tx1"/>
              </a:solidFill>
              <a:latin typeface="Segoe UI" panose="020B0502040204020203" pitchFamily="34" charset="0"/>
              <a:ea typeface="Calibri"/>
              <a:cs typeface="Segoe UI" panose="020B0502040204020203" pitchFamily="34" charset="0"/>
              <a:sym typeface="Calibri"/>
            </a:endParaRPr>
          </a:p>
        </p:txBody>
      </p:sp>
      <p:graphicFrame>
        <p:nvGraphicFramePr>
          <p:cNvPr id="179" name="Google Shape;179;p8"/>
          <p:cNvGraphicFramePr/>
          <p:nvPr>
            <p:extLst>
              <p:ext uri="{D42A27DB-BD31-4B8C-83A1-F6EECF244321}">
                <p14:modId xmlns:p14="http://schemas.microsoft.com/office/powerpoint/2010/main" val="1972221733"/>
              </p:ext>
            </p:extLst>
          </p:nvPr>
        </p:nvGraphicFramePr>
        <p:xfrm>
          <a:off x="265688" y="2621428"/>
          <a:ext cx="5863384" cy="3836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3ED4C1FD-A057-4694-9563-5DC71EA1AA6A}"/>
              </a:ext>
            </a:extLst>
          </p:cNvPr>
          <p:cNvGrpSpPr/>
          <p:nvPr/>
        </p:nvGrpSpPr>
        <p:grpSpPr>
          <a:xfrm>
            <a:off x="7017499" y="2696842"/>
            <a:ext cx="4402350" cy="2916936"/>
            <a:chOff x="6946636" y="2921101"/>
            <a:chExt cx="4402350" cy="2916936"/>
          </a:xfrm>
        </p:grpSpPr>
        <p:sp>
          <p:nvSpPr>
            <p:cNvPr id="18" name="Google Shape;155;p7">
              <a:extLst>
                <a:ext uri="{FF2B5EF4-FFF2-40B4-BE49-F238E27FC236}">
                  <a16:creationId xmlns:a16="http://schemas.microsoft.com/office/drawing/2014/main" id="{1D17B514-C815-4A1B-B8D3-4B32C1CA2404}"/>
                </a:ext>
              </a:extLst>
            </p:cNvPr>
            <p:cNvSpPr/>
            <p:nvPr/>
          </p:nvSpPr>
          <p:spPr>
            <a:xfrm>
              <a:off x="6946636" y="3156814"/>
              <a:ext cx="4402350" cy="679109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1">
                  <a:alpha val="89803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Google Shape;156;p7">
              <a:extLst>
                <a:ext uri="{FF2B5EF4-FFF2-40B4-BE49-F238E27FC236}">
                  <a16:creationId xmlns:a16="http://schemas.microsoft.com/office/drawing/2014/main" id="{49750A16-16B9-45BD-A46D-478E36479997}"/>
                </a:ext>
              </a:extLst>
            </p:cNvPr>
            <p:cNvSpPr txBox="1"/>
            <p:nvPr/>
          </p:nvSpPr>
          <p:spPr>
            <a:xfrm>
              <a:off x="6946636" y="3156814"/>
              <a:ext cx="4402350" cy="67910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458350" tIns="416550" rIns="458350" bIns="142225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•"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Segoe UI" panose="020B0502040204020203" pitchFamily="34" charset="0"/>
                  <a:ea typeface="Calibri"/>
                  <a:cs typeface="Segoe UI" panose="020B0502040204020203" pitchFamily="34" charset="0"/>
                  <a:sym typeface="Calibri"/>
                </a:rPr>
                <a:t>BB+, Outlook Stable</a:t>
              </a:r>
              <a:endParaRPr sz="18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endParaRPr>
            </a:p>
          </p:txBody>
        </p:sp>
        <p:sp>
          <p:nvSpPr>
            <p:cNvPr id="20" name="Google Shape;157;p7">
              <a:extLst>
                <a:ext uri="{FF2B5EF4-FFF2-40B4-BE49-F238E27FC236}">
                  <a16:creationId xmlns:a16="http://schemas.microsoft.com/office/drawing/2014/main" id="{E7EF69B0-78EB-4F0C-87E8-44DFAE3D1AF7}"/>
                </a:ext>
              </a:extLst>
            </p:cNvPr>
            <p:cNvSpPr/>
            <p:nvPr/>
          </p:nvSpPr>
          <p:spPr>
            <a:xfrm>
              <a:off x="7166754" y="2921101"/>
              <a:ext cx="3081645" cy="471424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Google Shape;158;p7">
              <a:extLst>
                <a:ext uri="{FF2B5EF4-FFF2-40B4-BE49-F238E27FC236}">
                  <a16:creationId xmlns:a16="http://schemas.microsoft.com/office/drawing/2014/main" id="{8C895C75-0F6B-4D40-BBF8-7CF77BA19682}"/>
                </a:ext>
              </a:extLst>
            </p:cNvPr>
            <p:cNvSpPr txBox="1"/>
            <p:nvPr/>
          </p:nvSpPr>
          <p:spPr>
            <a:xfrm>
              <a:off x="7188237" y="2944114"/>
              <a:ext cx="3038678" cy="425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250" tIns="0" rIns="15625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lt1"/>
                  </a:solidFill>
                  <a:latin typeface="Segoe UI" panose="020B0502040204020203" pitchFamily="34" charset="0"/>
                  <a:ea typeface="Calibri"/>
                  <a:cs typeface="Segoe UI" panose="020B0502040204020203" pitchFamily="34" charset="0"/>
                  <a:sym typeface="Calibri"/>
                </a:rPr>
                <a:t>Standard &amp; Poor’s</a:t>
              </a:r>
              <a:endParaRPr sz="1800" dirty="0">
                <a:solidFill>
                  <a:schemeClr val="lt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endParaRPr>
            </a:p>
          </p:txBody>
        </p:sp>
        <p:sp>
          <p:nvSpPr>
            <p:cNvPr id="22" name="Google Shape;159;p7">
              <a:extLst>
                <a:ext uri="{FF2B5EF4-FFF2-40B4-BE49-F238E27FC236}">
                  <a16:creationId xmlns:a16="http://schemas.microsoft.com/office/drawing/2014/main" id="{A9A50FCD-1B57-4E20-AFE2-261C8C65A775}"/>
                </a:ext>
              </a:extLst>
            </p:cNvPr>
            <p:cNvSpPr/>
            <p:nvPr/>
          </p:nvSpPr>
          <p:spPr>
            <a:xfrm>
              <a:off x="6946636" y="4157871"/>
              <a:ext cx="4402350" cy="679109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Google Shape;160;p7">
              <a:extLst>
                <a:ext uri="{FF2B5EF4-FFF2-40B4-BE49-F238E27FC236}">
                  <a16:creationId xmlns:a16="http://schemas.microsoft.com/office/drawing/2014/main" id="{EB1BA5F7-2170-4F4C-BF45-A1DFB827605F}"/>
                </a:ext>
              </a:extLst>
            </p:cNvPr>
            <p:cNvSpPr txBox="1"/>
            <p:nvPr/>
          </p:nvSpPr>
          <p:spPr>
            <a:xfrm>
              <a:off x="6946636" y="4157871"/>
              <a:ext cx="4402350" cy="67910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458350" tIns="416550" rIns="458350" bIns="142225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•"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Segoe UI" panose="020B0502040204020203" pitchFamily="34" charset="0"/>
                  <a:ea typeface="Calibri"/>
                  <a:cs typeface="Segoe UI" panose="020B0502040204020203" pitchFamily="34" charset="0"/>
                  <a:sym typeface="Calibri"/>
                </a:rPr>
                <a:t>Ba1, Outlook </a:t>
              </a:r>
              <a:r>
                <a:rPr lang="en-US" sz="1800" dirty="0">
                  <a:solidFill>
                    <a:schemeClr val="dk1"/>
                  </a:solidFill>
                  <a:latin typeface="Segoe UI" panose="020B0502040204020203" pitchFamily="34" charset="0"/>
                  <a:ea typeface="Calibri"/>
                  <a:cs typeface="Segoe UI" panose="020B0502040204020203" pitchFamily="34" charset="0"/>
                  <a:sym typeface="Calibri"/>
                </a:rPr>
                <a:t>Stable</a:t>
              </a:r>
              <a:endParaRPr sz="18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endParaRPr>
            </a:p>
          </p:txBody>
        </p:sp>
        <p:sp>
          <p:nvSpPr>
            <p:cNvPr id="24" name="Google Shape;161;p7">
              <a:extLst>
                <a:ext uri="{FF2B5EF4-FFF2-40B4-BE49-F238E27FC236}">
                  <a16:creationId xmlns:a16="http://schemas.microsoft.com/office/drawing/2014/main" id="{6C4E48CA-0332-4C24-972A-3680FD5812D8}"/>
                </a:ext>
              </a:extLst>
            </p:cNvPr>
            <p:cNvSpPr/>
            <p:nvPr/>
          </p:nvSpPr>
          <p:spPr>
            <a:xfrm>
              <a:off x="7166754" y="3922159"/>
              <a:ext cx="3081645" cy="471424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Google Shape;162;p7">
              <a:extLst>
                <a:ext uri="{FF2B5EF4-FFF2-40B4-BE49-F238E27FC236}">
                  <a16:creationId xmlns:a16="http://schemas.microsoft.com/office/drawing/2014/main" id="{D44ADE58-A079-4127-9778-52816EBAB2A0}"/>
                </a:ext>
              </a:extLst>
            </p:cNvPr>
            <p:cNvSpPr txBox="1"/>
            <p:nvPr/>
          </p:nvSpPr>
          <p:spPr>
            <a:xfrm>
              <a:off x="7188237" y="3945172"/>
              <a:ext cx="3038678" cy="425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250" tIns="0" rIns="15625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lt1"/>
                  </a:solidFill>
                  <a:latin typeface="Segoe UI" panose="020B0502040204020203" pitchFamily="34" charset="0"/>
                  <a:ea typeface="Calibri"/>
                  <a:cs typeface="Segoe UI" panose="020B0502040204020203" pitchFamily="34" charset="0"/>
                  <a:sym typeface="Calibri"/>
                </a:rPr>
                <a:t>Moody’s</a:t>
              </a:r>
              <a:endParaRPr sz="1800" dirty="0">
                <a:solidFill>
                  <a:schemeClr val="lt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endParaRPr>
            </a:p>
          </p:txBody>
        </p:sp>
        <p:sp>
          <p:nvSpPr>
            <p:cNvPr id="26" name="Google Shape;163;p7">
              <a:extLst>
                <a:ext uri="{FF2B5EF4-FFF2-40B4-BE49-F238E27FC236}">
                  <a16:creationId xmlns:a16="http://schemas.microsoft.com/office/drawing/2014/main" id="{74A447C3-07FA-42AC-B3D2-BFDB4CEEA8FB}"/>
                </a:ext>
              </a:extLst>
            </p:cNvPr>
            <p:cNvSpPr/>
            <p:nvPr/>
          </p:nvSpPr>
          <p:spPr>
            <a:xfrm>
              <a:off x="6946636" y="5158928"/>
              <a:ext cx="4402350" cy="679109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1">
                  <a:alpha val="49803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Google Shape;164;p7">
              <a:extLst>
                <a:ext uri="{FF2B5EF4-FFF2-40B4-BE49-F238E27FC236}">
                  <a16:creationId xmlns:a16="http://schemas.microsoft.com/office/drawing/2014/main" id="{AF16090A-8F31-4B35-99C4-3C8B64347F85}"/>
                </a:ext>
              </a:extLst>
            </p:cNvPr>
            <p:cNvSpPr txBox="1"/>
            <p:nvPr/>
          </p:nvSpPr>
          <p:spPr>
            <a:xfrm>
              <a:off x="6946636" y="5158928"/>
              <a:ext cx="4402350" cy="67910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458350" tIns="416550" rIns="458350" bIns="142225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•"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Segoe UI" panose="020B0502040204020203" pitchFamily="34" charset="0"/>
                  <a:ea typeface="Calibri"/>
                  <a:cs typeface="Segoe UI" panose="020B0502040204020203" pitchFamily="34" charset="0"/>
                  <a:sym typeface="Calibri"/>
                </a:rPr>
                <a:t>BB+, </a:t>
              </a:r>
              <a:r>
                <a:rPr lang="en-US" sz="1800" b="0" i="0" u="none" strike="noStrike" cap="none">
                  <a:solidFill>
                    <a:schemeClr val="dk1"/>
                  </a:solidFill>
                  <a:latin typeface="Segoe UI" panose="020B0502040204020203" pitchFamily="34" charset="0"/>
                  <a:ea typeface="Calibri"/>
                  <a:cs typeface="Segoe UI" panose="020B0502040204020203" pitchFamily="34" charset="0"/>
                  <a:sym typeface="Calibri"/>
                </a:rPr>
                <a:t>Outlook </a:t>
              </a:r>
              <a:r>
                <a:rPr lang="en-US" sz="1800">
                  <a:solidFill>
                    <a:schemeClr val="dk1"/>
                  </a:solidFill>
                  <a:latin typeface="Segoe UI" panose="020B0502040204020203" pitchFamily="34" charset="0"/>
                  <a:ea typeface="Calibri"/>
                  <a:cs typeface="Segoe UI" panose="020B0502040204020203" pitchFamily="34" charset="0"/>
                  <a:sym typeface="Calibri"/>
                </a:rPr>
                <a:t>Positive</a:t>
              </a:r>
              <a:endParaRPr sz="1800" b="0" i="0" u="none" strike="noStrike" cap="none" dirty="0">
                <a:solidFill>
                  <a:schemeClr val="dk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endParaRPr>
            </a:p>
          </p:txBody>
        </p:sp>
        <p:sp>
          <p:nvSpPr>
            <p:cNvPr id="28" name="Google Shape;165;p7">
              <a:extLst>
                <a:ext uri="{FF2B5EF4-FFF2-40B4-BE49-F238E27FC236}">
                  <a16:creationId xmlns:a16="http://schemas.microsoft.com/office/drawing/2014/main" id="{44DC4304-4C0A-4390-ACE5-8D1D1DEC9DA2}"/>
                </a:ext>
              </a:extLst>
            </p:cNvPr>
            <p:cNvSpPr/>
            <p:nvPr/>
          </p:nvSpPr>
          <p:spPr>
            <a:xfrm>
              <a:off x="7166754" y="4923216"/>
              <a:ext cx="3081645" cy="471424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Google Shape;166;p7">
              <a:extLst>
                <a:ext uri="{FF2B5EF4-FFF2-40B4-BE49-F238E27FC236}">
                  <a16:creationId xmlns:a16="http://schemas.microsoft.com/office/drawing/2014/main" id="{DF65D6D1-839E-4FE5-A923-89DA758B6084}"/>
                </a:ext>
              </a:extLst>
            </p:cNvPr>
            <p:cNvSpPr txBox="1"/>
            <p:nvPr/>
          </p:nvSpPr>
          <p:spPr>
            <a:xfrm>
              <a:off x="7188237" y="4946229"/>
              <a:ext cx="3038678" cy="425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250" tIns="0" rIns="15625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lt1"/>
                  </a:solidFill>
                  <a:latin typeface="Segoe UI" panose="020B0502040204020203" pitchFamily="34" charset="0"/>
                  <a:ea typeface="Calibri"/>
                  <a:cs typeface="Segoe UI" panose="020B0502040204020203" pitchFamily="34" charset="0"/>
                  <a:sym typeface="Calibri"/>
                </a:rPr>
                <a:t>Fitch</a:t>
              </a:r>
              <a:endParaRPr sz="1800" dirty="0">
                <a:solidFill>
                  <a:schemeClr val="lt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2CD76B9-0D65-479D-BB03-C9433EA5EDB2}"/>
              </a:ext>
            </a:extLst>
          </p:cNvPr>
          <p:cNvSpPr txBox="1"/>
          <p:nvPr/>
        </p:nvSpPr>
        <p:spPr>
          <a:xfrm>
            <a:off x="6584979" y="1580296"/>
            <a:ext cx="4993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SOVEREIGN RATINGS BY MAJOR RATING AGENCIES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sldNum" idx="12"/>
          </p:nvPr>
        </p:nvSpPr>
        <p:spPr>
          <a:xfrm>
            <a:off x="11085416" y="6342629"/>
            <a:ext cx="668867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title"/>
          </p:nvPr>
        </p:nvSpPr>
        <p:spPr>
          <a:xfrm>
            <a:off x="321002" y="302480"/>
            <a:ext cx="9084378" cy="633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BUSINESS ORIENTED</a:t>
            </a:r>
            <a:endParaRPr sz="2000" b="1" dirty="0"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220" name="Google Shape;220;p9"/>
          <p:cNvSpPr/>
          <p:nvPr/>
        </p:nvSpPr>
        <p:spPr>
          <a:xfrm>
            <a:off x="7515640" y="1225398"/>
            <a:ext cx="269319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REDUCED RED TAPE</a:t>
            </a:r>
            <a:endParaRPr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4" name="Google Shape;224;p9"/>
          <p:cNvSpPr/>
          <p:nvPr/>
        </p:nvSpPr>
        <p:spPr>
          <a:xfrm>
            <a:off x="6661196" y="1822197"/>
            <a:ext cx="4809745" cy="2973081"/>
          </a:xfrm>
          <a:prstGeom prst="rect">
            <a:avLst/>
          </a:prstGeom>
          <a:noFill/>
          <a:ln w="28575">
            <a:noFill/>
            <a:prstDash val="sysDot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E81BD"/>
              </a:buClr>
              <a:buSzPts val="1100"/>
              <a:buFont typeface="Segoe UI" panose="020B0502040204020203" pitchFamily="34" charset="0"/>
              <a:buChar char="-"/>
            </a:pPr>
            <a:endParaRPr lang="en-US" sz="1800" b="1" cap="none" dirty="0">
              <a:solidFill>
                <a:schemeClr val="tx1"/>
              </a:solidFill>
              <a:latin typeface="Segoe UI" panose="020B0502040204020203" pitchFamily="34" charset="0"/>
              <a:ea typeface="Calibri"/>
              <a:cs typeface="Segoe UI" panose="020B0502040204020203" pitchFamily="34" charset="0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</a:pPr>
            <a:r>
              <a:rPr lang="en-US" sz="1800" b="1" cap="none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NO STATE INSPECTIONS OF BUSINESSES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</a:pPr>
            <a:endParaRPr lang="en-US" sz="1800" b="1" dirty="0">
              <a:solidFill>
                <a:schemeClr val="tx1"/>
              </a:solidFill>
              <a:latin typeface="Segoe UI" panose="020B0502040204020203" pitchFamily="34" charset="0"/>
              <a:ea typeface="Calibri"/>
              <a:cs typeface="Segoe UI" panose="020B0502040204020203" pitchFamily="34" charset="0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</a:pPr>
            <a:r>
              <a:rPr lang="en-US" sz="1800" b="1" cap="none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STREAMLINED LICENSING SYSTEM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</a:pPr>
            <a:endParaRPr lang="en-US" sz="1800" b="1" dirty="0">
              <a:solidFill>
                <a:schemeClr val="tx1"/>
              </a:solidFill>
              <a:latin typeface="Segoe UI" panose="020B0502040204020203" pitchFamily="34" charset="0"/>
              <a:ea typeface="Calibri"/>
              <a:cs typeface="Segoe UI" panose="020B0502040204020203" pitchFamily="34" charset="0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</a:pPr>
            <a:r>
              <a:rPr lang="en-US" sz="1800" b="1" cap="none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E-GOV SERVICES FOR BUSINESS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</a:pPr>
            <a:endParaRPr lang="en-US" sz="1800" b="1" dirty="0">
              <a:solidFill>
                <a:schemeClr val="tx1"/>
              </a:solidFill>
              <a:latin typeface="Segoe UI" panose="020B0502040204020203" pitchFamily="34" charset="0"/>
              <a:ea typeface="Calibri"/>
              <a:cs typeface="Segoe UI" panose="020B0502040204020203" pitchFamily="34" charset="0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</a:pPr>
            <a:r>
              <a:rPr lang="en-US" sz="1800" b="1" cap="none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STREAMLINED PUBLIC SERVICES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</a:pPr>
            <a:endParaRPr lang="en-US" sz="1800" b="1" dirty="0">
              <a:solidFill>
                <a:schemeClr val="tx1"/>
              </a:solidFill>
              <a:latin typeface="Segoe UI" panose="020B0502040204020203" pitchFamily="34" charset="0"/>
              <a:ea typeface="Calibri"/>
              <a:cs typeface="Segoe UI" panose="020B0502040204020203" pitchFamily="34" charset="0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</a:pPr>
            <a:r>
              <a:rPr lang="en-US" sz="1800" b="1" cap="none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ONE-STOP-SHOP SYSTEMS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</a:pPr>
            <a:endParaRPr lang="en-US" sz="1800" b="1" dirty="0">
              <a:solidFill>
                <a:schemeClr val="tx1"/>
              </a:solidFill>
              <a:latin typeface="Segoe UI" panose="020B0502040204020203" pitchFamily="34" charset="0"/>
              <a:ea typeface="Calibri"/>
              <a:cs typeface="Segoe UI" panose="020B0502040204020203" pitchFamily="34" charset="0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</a:pPr>
            <a:r>
              <a:rPr lang="en-US" sz="1800" b="1" cap="none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LOW TAX BURDEN</a:t>
            </a:r>
          </a:p>
        </p:txBody>
      </p:sp>
      <p:sp>
        <p:nvSpPr>
          <p:cNvPr id="230" name="Google Shape;230;p9"/>
          <p:cNvSpPr/>
          <p:nvPr/>
        </p:nvSpPr>
        <p:spPr>
          <a:xfrm>
            <a:off x="1016822" y="1217144"/>
            <a:ext cx="371959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ONGOING REFORM</a:t>
            </a:r>
            <a:r>
              <a:rPr lang="az-Latn-AZ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 AREAS</a:t>
            </a:r>
            <a:endParaRPr sz="20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Google Shape;224;p9">
            <a:extLst>
              <a:ext uri="{FF2B5EF4-FFF2-40B4-BE49-F238E27FC236}">
                <a16:creationId xmlns:a16="http://schemas.microsoft.com/office/drawing/2014/main" id="{FA691CD7-3B92-42AF-8412-39F9D8707247}"/>
              </a:ext>
            </a:extLst>
          </p:cNvPr>
          <p:cNvSpPr/>
          <p:nvPr/>
        </p:nvSpPr>
        <p:spPr>
          <a:xfrm>
            <a:off x="321002" y="1820232"/>
            <a:ext cx="5111233" cy="4081077"/>
          </a:xfrm>
          <a:prstGeom prst="rect">
            <a:avLst/>
          </a:prstGeom>
          <a:noFill/>
          <a:ln w="28575">
            <a:noFill/>
            <a:prstDash val="sysDot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E81BD"/>
              </a:buClr>
              <a:buSzPts val="1100"/>
              <a:buFont typeface="Calibri" panose="020F0502020204030204" pitchFamily="34" charset="0"/>
              <a:buChar char="-"/>
            </a:pPr>
            <a:endParaRPr lang="en-US" sz="1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STARTING A BUSINESS</a:t>
            </a:r>
            <a:endParaRPr lang="az-Latn-AZ" sz="1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</a:pPr>
            <a:endParaRPr lang="az-Latn-AZ" sz="1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GETTING CREDIT</a:t>
            </a:r>
            <a:endParaRPr lang="az-Latn-AZ" sz="1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</a:pPr>
            <a:endParaRPr lang="az-Latn-AZ" sz="1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DEALING WITH CONSTRUCTION PERMITS </a:t>
            </a:r>
            <a:endParaRPr lang="az-Latn-AZ" sz="1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</a:pPr>
            <a:endParaRPr lang="az-Latn-AZ" sz="1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REGISTERING PROPERTY</a:t>
            </a:r>
            <a:endParaRPr lang="az-Latn-AZ" sz="1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</a:pPr>
            <a:endParaRPr lang="az-Latn-AZ" sz="1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PROTECTING MINORITY INVESTORS </a:t>
            </a:r>
            <a:endParaRPr lang="az-Latn-AZ" sz="1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</a:pPr>
            <a:endParaRPr lang="az-Latn-AZ" sz="1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PAYING TAXES</a:t>
            </a:r>
            <a:endParaRPr lang="az-Latn-AZ" sz="1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</a:pPr>
            <a:endParaRPr lang="az-Latn-AZ" sz="1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TRADING ACROSS BORDERS </a:t>
            </a:r>
            <a:endParaRPr lang="az-Latn-AZ" sz="1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</a:pPr>
            <a:endParaRPr lang="az-Latn-AZ" sz="1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ENFORCING CONTRACTS</a:t>
            </a:r>
            <a:endParaRPr lang="az-Latn-AZ" sz="1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</a:pPr>
            <a:endParaRPr lang="az-Latn-AZ" sz="1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RESOLVING INSOLVENCY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5793B3-57DE-4737-8C6C-D030B799D99B}"/>
              </a:ext>
            </a:extLst>
          </p:cNvPr>
          <p:cNvCxnSpPr>
            <a:cxnSpLocks/>
          </p:cNvCxnSpPr>
          <p:nvPr/>
        </p:nvCxnSpPr>
        <p:spPr>
          <a:xfrm>
            <a:off x="6084784" y="1217144"/>
            <a:ext cx="0" cy="4687697"/>
          </a:xfrm>
          <a:prstGeom prst="line">
            <a:avLst/>
          </a:prstGeom>
          <a:ln w="12700">
            <a:solidFill>
              <a:srgbClr val="887735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7">
            <a:extLst>
              <a:ext uri="{FF2B5EF4-FFF2-40B4-BE49-F238E27FC236}">
                <a16:creationId xmlns:a16="http://schemas.microsoft.com/office/drawing/2014/main" id="{5AD719D9-8236-42E1-8713-065CBC0C6257}"/>
              </a:ext>
            </a:extLst>
          </p:cNvPr>
          <p:cNvSpPr/>
          <p:nvPr/>
        </p:nvSpPr>
        <p:spPr>
          <a:xfrm>
            <a:off x="4415715" y="5561544"/>
            <a:ext cx="686593" cy="6865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88773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3EF7E74-B238-4951-80A5-EDFF7B4A8CA8}"/>
              </a:ext>
            </a:extLst>
          </p:cNvPr>
          <p:cNvSpPr/>
          <p:nvPr/>
        </p:nvSpPr>
        <p:spPr>
          <a:xfrm>
            <a:off x="6609902" y="5102945"/>
            <a:ext cx="1588332" cy="1588332"/>
          </a:xfrm>
          <a:prstGeom prst="ellipse">
            <a:avLst/>
          </a:prstGeom>
          <a:noFill/>
          <a:ln w="19050">
            <a:solidFill>
              <a:srgbClr val="88773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967FBE-243F-4FC0-8A4F-50C853CA7862}"/>
              </a:ext>
            </a:extLst>
          </p:cNvPr>
          <p:cNvSpPr/>
          <p:nvPr/>
        </p:nvSpPr>
        <p:spPr>
          <a:xfrm>
            <a:off x="3964846" y="5110675"/>
            <a:ext cx="1588332" cy="1588332"/>
          </a:xfrm>
          <a:prstGeom prst="ellipse">
            <a:avLst/>
          </a:prstGeom>
          <a:noFill/>
          <a:ln w="19050">
            <a:solidFill>
              <a:srgbClr val="88773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7E83572-FBDE-4467-A0B2-65BD2D14A5F2}"/>
              </a:ext>
            </a:extLst>
          </p:cNvPr>
          <p:cNvCxnSpPr/>
          <p:nvPr/>
        </p:nvCxnSpPr>
        <p:spPr>
          <a:xfrm>
            <a:off x="5561427" y="5904841"/>
            <a:ext cx="1048475" cy="0"/>
          </a:xfrm>
          <a:prstGeom prst="line">
            <a:avLst/>
          </a:prstGeom>
          <a:ln w="19050">
            <a:solidFill>
              <a:srgbClr val="88773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Graphic 25" descr="Briefcase with solid fill">
            <a:extLst>
              <a:ext uri="{FF2B5EF4-FFF2-40B4-BE49-F238E27FC236}">
                <a16:creationId xmlns:a16="http://schemas.microsoft.com/office/drawing/2014/main" id="{67B9F74C-FE29-41FB-AD52-27ECEF1BF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51858" y="5439911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27" name="Google Shape;95;p4">
            <a:extLst>
              <a:ext uri="{FF2B5EF4-FFF2-40B4-BE49-F238E27FC236}">
                <a16:creationId xmlns:a16="http://schemas.microsoft.com/office/drawing/2014/main" id="{5F13986A-3D7F-41BB-9E2B-87256733E6F7}"/>
              </a:ext>
            </a:extLst>
          </p:cNvPr>
          <p:cNvCxnSpPr>
            <a:cxnSpLocks/>
          </p:cNvCxnSpPr>
          <p:nvPr/>
        </p:nvCxnSpPr>
        <p:spPr>
          <a:xfrm flipV="1">
            <a:off x="1016822" y="1617213"/>
            <a:ext cx="3398893" cy="1"/>
          </a:xfrm>
          <a:prstGeom prst="straightConnector1">
            <a:avLst/>
          </a:prstGeom>
          <a:noFill/>
          <a:ln w="25400" cap="flat" cmpd="sng">
            <a:solidFill>
              <a:srgbClr val="887735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9" name="Google Shape;95;p4">
            <a:extLst>
              <a:ext uri="{FF2B5EF4-FFF2-40B4-BE49-F238E27FC236}">
                <a16:creationId xmlns:a16="http://schemas.microsoft.com/office/drawing/2014/main" id="{6B481904-63DB-403E-A48E-10CEA3583DE7}"/>
              </a:ext>
            </a:extLst>
          </p:cNvPr>
          <p:cNvCxnSpPr>
            <a:cxnSpLocks/>
          </p:cNvCxnSpPr>
          <p:nvPr/>
        </p:nvCxnSpPr>
        <p:spPr>
          <a:xfrm flipV="1">
            <a:off x="7435963" y="1617213"/>
            <a:ext cx="2697853" cy="1"/>
          </a:xfrm>
          <a:prstGeom prst="straightConnector1">
            <a:avLst/>
          </a:prstGeom>
          <a:noFill/>
          <a:ln w="25400" cap="flat" cmpd="sng">
            <a:solidFill>
              <a:srgbClr val="887735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0"/>
          <p:cNvSpPr txBox="1">
            <a:spLocks noGrp="1"/>
          </p:cNvSpPr>
          <p:nvPr>
            <p:ph type="sldNum" idx="12"/>
          </p:nvPr>
        </p:nvSpPr>
        <p:spPr>
          <a:xfrm>
            <a:off x="11085416" y="6342629"/>
            <a:ext cx="668867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251" name="Google Shape;251;p10"/>
          <p:cNvSpPr txBox="1">
            <a:spLocks noGrp="1"/>
          </p:cNvSpPr>
          <p:nvPr>
            <p:ph type="title"/>
          </p:nvPr>
        </p:nvSpPr>
        <p:spPr>
          <a:xfrm>
            <a:off x="305995" y="304506"/>
            <a:ext cx="9084378" cy="633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EXPORT PROMOTION</a:t>
            </a:r>
            <a:endParaRPr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7" name="Google Shape;257;p10"/>
          <p:cNvSpPr/>
          <p:nvPr/>
        </p:nvSpPr>
        <p:spPr>
          <a:xfrm>
            <a:off x="2787645" y="1213378"/>
            <a:ext cx="6096000" cy="954067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NO EXPORT DUTIES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REMOVING TRADE BARRIERS</a:t>
            </a:r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9" name="Google Shape;259;p10"/>
          <p:cNvSpPr/>
          <p:nvPr/>
        </p:nvSpPr>
        <p:spPr>
          <a:xfrm>
            <a:off x="1228593" y="2836799"/>
            <a:ext cx="3118104" cy="2985392"/>
          </a:xfrm>
          <a:prstGeom prst="rect">
            <a:avLst/>
          </a:prstGeom>
          <a:noFill/>
          <a:ln w="19050">
            <a:solidFill>
              <a:schemeClr val="tx2">
                <a:lumMod val="50000"/>
              </a:schemeClr>
            </a:solidFill>
            <a:prstDash val="sys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TRADE HOUSES</a:t>
            </a:r>
          </a:p>
          <a:p>
            <a:pPr marR="0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</a:pPr>
            <a:endParaRPr lang="en-US" sz="1600" b="1" dirty="0">
              <a:solidFill>
                <a:schemeClr val="tx1"/>
              </a:solidFill>
              <a:latin typeface="Segoe UI" panose="020B0502040204020203" pitchFamily="34" charset="0"/>
              <a:ea typeface="Calibri"/>
              <a:cs typeface="Segoe UI" panose="020B0502040204020203" pitchFamily="34" charset="0"/>
              <a:sym typeface="Calibri"/>
            </a:endParaRPr>
          </a:p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Noto Sans Symbols"/>
              <a:buChar char="▪"/>
            </a:pPr>
            <a:r>
              <a:rPr lang="en-US" sz="1600" b="1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CHINA </a:t>
            </a:r>
          </a:p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Noto Sans Symbols"/>
              <a:buChar char="▪"/>
            </a:pPr>
            <a:r>
              <a:rPr lang="en-US" sz="1600" b="1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UKRAINE  </a:t>
            </a:r>
          </a:p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Noto Sans Symbols"/>
              <a:buChar char="▪"/>
            </a:pPr>
            <a:r>
              <a:rPr lang="en-US" sz="1600" b="1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POLAND </a:t>
            </a:r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Noto Sans Symbols"/>
              <a:buChar char="▪"/>
            </a:pPr>
            <a:r>
              <a:rPr lang="en-US" sz="1600" b="1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UAE </a:t>
            </a:r>
          </a:p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Noto Sans Symbols"/>
              <a:buChar char="▪"/>
            </a:pPr>
            <a:r>
              <a:rPr lang="en-US" sz="1600" b="1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KAZAKHISTAN</a:t>
            </a:r>
            <a:endParaRPr lang="az-Latn-AZ" sz="1600" b="1" dirty="0">
              <a:solidFill>
                <a:schemeClr val="tx1"/>
              </a:solidFill>
              <a:latin typeface="Segoe UI" panose="020B0502040204020203" pitchFamily="34" charset="0"/>
              <a:ea typeface="Calibri"/>
              <a:cs typeface="Segoe UI" panose="020B0502040204020203" pitchFamily="34" charset="0"/>
              <a:sym typeface="Calibri"/>
            </a:endParaRPr>
          </a:p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Noto Sans Symbols"/>
              <a:buChar char="▪"/>
            </a:pPr>
            <a:r>
              <a:rPr lang="en-US" sz="1600" b="1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BELARUS</a:t>
            </a:r>
          </a:p>
        </p:txBody>
      </p:sp>
      <p:sp>
        <p:nvSpPr>
          <p:cNvPr id="261" name="Google Shape;261;p10"/>
          <p:cNvSpPr/>
          <p:nvPr/>
        </p:nvSpPr>
        <p:spPr>
          <a:xfrm>
            <a:off x="7210558" y="2836799"/>
            <a:ext cx="3319155" cy="2970003"/>
          </a:xfrm>
          <a:prstGeom prst="rect">
            <a:avLst/>
          </a:prstGeom>
          <a:noFill/>
          <a:ln w="19050">
            <a:solidFill>
              <a:schemeClr val="tx2">
                <a:lumMod val="50000"/>
              </a:schemeClr>
            </a:solidFill>
            <a:prstDash val="sys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4E81BD"/>
              </a:buClr>
              <a:buSzPts val="2000"/>
            </a:pPr>
            <a:r>
              <a:rPr lang="en-US" sz="2000" b="1" dirty="0">
                <a:solidFill>
                  <a:schemeClr val="tx1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  <a:sym typeface="Calibri"/>
              </a:rPr>
              <a:t>TRADE REPRESENTATIVES</a:t>
            </a:r>
            <a:endParaRPr lang="en-US" sz="2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4E81BD"/>
              </a:buClr>
              <a:buSzPts val="2000"/>
            </a:pPr>
            <a:endParaRPr lang="en-US" sz="2000" b="1" dirty="0">
              <a:solidFill>
                <a:schemeClr val="tx1"/>
              </a:solidFill>
              <a:latin typeface="Segoe UI" panose="020B0502040204020203" pitchFamily="34" charset="0"/>
              <a:ea typeface="Calibri"/>
              <a:cs typeface="Segoe UI" panose="020B0502040204020203" pitchFamily="34" charset="0"/>
              <a:sym typeface="Calibri"/>
            </a:endParaRPr>
          </a:p>
          <a:p>
            <a:pPr marL="285750" indent="-285750">
              <a:lnSpc>
                <a:spcPct val="150000"/>
              </a:lnSpc>
              <a:buClrTx/>
              <a:buSzPts val="2000"/>
              <a:buFont typeface="Noto Sans Symbols"/>
              <a:buChar char="▪"/>
            </a:pPr>
            <a:r>
              <a:rPr lang="en-US" sz="1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CHINA </a:t>
            </a:r>
            <a:endParaRPr sz="16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ClrTx/>
              <a:buSzPts val="2000"/>
              <a:buFont typeface="Noto Sans Symbols"/>
              <a:buChar char="▪"/>
            </a:pPr>
            <a:r>
              <a:rPr lang="en-US" sz="1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UNITED ARAB EMIRATES</a:t>
            </a:r>
            <a:endParaRPr sz="16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ClrTx/>
              <a:buSzPts val="2000"/>
              <a:buFont typeface="Noto Sans Symbols"/>
              <a:buChar char="▪"/>
            </a:pPr>
            <a:r>
              <a:rPr lang="az-Latn-AZ" sz="1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POLAND</a:t>
            </a:r>
            <a:endParaRPr sz="16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  <a:p>
            <a:pPr marL="285750" indent="-285750">
              <a:lnSpc>
                <a:spcPct val="150000"/>
              </a:lnSpc>
              <a:buClrTx/>
              <a:buSzPts val="2000"/>
              <a:buFont typeface="Noto Sans Symbols"/>
              <a:buChar char="▪"/>
            </a:pPr>
            <a:r>
              <a:rPr lang="en-US" sz="1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RUSSIA</a:t>
            </a:r>
          </a:p>
          <a:p>
            <a:pPr marL="285750" indent="-285750">
              <a:lnSpc>
                <a:spcPct val="150000"/>
              </a:lnSpc>
              <a:buClrTx/>
              <a:buSzPts val="2000"/>
              <a:buFont typeface="Noto Sans Symbols"/>
              <a:buChar char="▪"/>
            </a:pPr>
            <a:r>
              <a:rPr lang="en-US" sz="1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ISRAEL</a:t>
            </a:r>
          </a:p>
          <a:p>
            <a:pPr marL="285750" indent="-285750">
              <a:lnSpc>
                <a:spcPct val="150000"/>
              </a:lnSpc>
              <a:buClrTx/>
              <a:buSzPts val="2000"/>
              <a:buFont typeface="Noto Sans Symbols"/>
              <a:buChar char="▪"/>
            </a:pPr>
            <a:r>
              <a:rPr lang="az-Latn-AZ" sz="16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TÜRKİYE</a:t>
            </a:r>
            <a:endParaRPr sz="16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  <a:sym typeface="Calibri"/>
            </a:endParaRPr>
          </a:p>
        </p:txBody>
      </p:sp>
      <p:pic>
        <p:nvPicPr>
          <p:cNvPr id="3" name="Graphic 2" descr="Bank outline">
            <a:extLst>
              <a:ext uri="{FF2B5EF4-FFF2-40B4-BE49-F238E27FC236}">
                <a16:creationId xmlns:a16="http://schemas.microsoft.com/office/drawing/2014/main" id="{15464158-FD70-48DE-A4D6-998A3EAE9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81443" y="3260698"/>
            <a:ext cx="1713712" cy="17137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Google Shape;95;p4">
            <a:extLst>
              <a:ext uri="{FF2B5EF4-FFF2-40B4-BE49-F238E27FC236}">
                <a16:creationId xmlns:a16="http://schemas.microsoft.com/office/drawing/2014/main" id="{2754444C-D563-4E34-BD93-B17B36F68269}"/>
              </a:ext>
            </a:extLst>
          </p:cNvPr>
          <p:cNvCxnSpPr>
            <a:cxnSpLocks/>
          </p:cNvCxnSpPr>
          <p:nvPr/>
        </p:nvCxnSpPr>
        <p:spPr>
          <a:xfrm flipV="1">
            <a:off x="3134742" y="2167445"/>
            <a:ext cx="5283394" cy="1"/>
          </a:xfrm>
          <a:prstGeom prst="straightConnector1">
            <a:avLst/>
          </a:prstGeom>
          <a:noFill/>
          <a:ln w="25400" cap="flat" cmpd="sng">
            <a:solidFill>
              <a:srgbClr val="887735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1"/>
          <p:cNvSpPr txBox="1">
            <a:spLocks noGrp="1"/>
          </p:cNvSpPr>
          <p:nvPr>
            <p:ph type="sldNum" idx="12"/>
          </p:nvPr>
        </p:nvSpPr>
        <p:spPr>
          <a:xfrm>
            <a:off x="11085416" y="6342629"/>
            <a:ext cx="668867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69" name="Google Shape;269;p11"/>
          <p:cNvSpPr txBox="1">
            <a:spLocks noGrp="1"/>
          </p:cNvSpPr>
          <p:nvPr>
            <p:ph type="title"/>
          </p:nvPr>
        </p:nvSpPr>
        <p:spPr>
          <a:xfrm>
            <a:off x="278563" y="294704"/>
            <a:ext cx="9084378" cy="633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INVESTMENT CLIMATE</a:t>
            </a:r>
            <a:endParaRPr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71" name="Google Shape;271;p11" descr="C:\Users\rmammadov\Desktop\dT6MexaT9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0542" y="2732036"/>
            <a:ext cx="2779820" cy="227944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281" name="Google Shape;281;p11"/>
          <p:cNvCxnSpPr>
            <a:cxnSpLocks/>
          </p:cNvCxnSpPr>
          <p:nvPr/>
        </p:nvCxnSpPr>
        <p:spPr>
          <a:xfrm flipV="1">
            <a:off x="5830452" y="2087336"/>
            <a:ext cx="0" cy="926471"/>
          </a:xfrm>
          <a:prstGeom prst="straightConnector1">
            <a:avLst/>
          </a:prstGeom>
          <a:noFill/>
          <a:ln w="25400" cap="flat" cmpd="sng">
            <a:solidFill>
              <a:srgbClr val="706840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282" name="Google Shape;282;p11"/>
          <p:cNvCxnSpPr>
            <a:cxnSpLocks/>
          </p:cNvCxnSpPr>
          <p:nvPr/>
        </p:nvCxnSpPr>
        <p:spPr>
          <a:xfrm flipV="1">
            <a:off x="7032812" y="2592059"/>
            <a:ext cx="1048870" cy="554553"/>
          </a:xfrm>
          <a:prstGeom prst="straightConnector1">
            <a:avLst/>
          </a:prstGeom>
          <a:noFill/>
          <a:ln w="25400" cap="flat" cmpd="sng">
            <a:solidFill>
              <a:srgbClr val="706840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283" name="Google Shape;283;p11"/>
          <p:cNvCxnSpPr>
            <a:cxnSpLocks/>
          </p:cNvCxnSpPr>
          <p:nvPr/>
        </p:nvCxnSpPr>
        <p:spPr>
          <a:xfrm>
            <a:off x="7395536" y="3824383"/>
            <a:ext cx="1076111" cy="0"/>
          </a:xfrm>
          <a:prstGeom prst="straightConnector1">
            <a:avLst/>
          </a:prstGeom>
          <a:noFill/>
          <a:ln w="25400" cap="flat" cmpd="sng">
            <a:solidFill>
              <a:srgbClr val="706840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284" name="Google Shape;284;p11"/>
          <p:cNvCxnSpPr>
            <a:cxnSpLocks/>
          </p:cNvCxnSpPr>
          <p:nvPr/>
        </p:nvCxnSpPr>
        <p:spPr>
          <a:xfrm>
            <a:off x="7032812" y="4264800"/>
            <a:ext cx="725448" cy="746683"/>
          </a:xfrm>
          <a:prstGeom prst="straightConnector1">
            <a:avLst/>
          </a:prstGeom>
          <a:noFill/>
          <a:ln w="25400" cap="flat" cmpd="sng">
            <a:solidFill>
              <a:srgbClr val="706840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285" name="Google Shape;285;p11"/>
          <p:cNvCxnSpPr>
            <a:cxnSpLocks/>
          </p:cNvCxnSpPr>
          <p:nvPr/>
        </p:nvCxnSpPr>
        <p:spPr>
          <a:xfrm>
            <a:off x="5857346" y="4947144"/>
            <a:ext cx="0" cy="869194"/>
          </a:xfrm>
          <a:prstGeom prst="straightConnector1">
            <a:avLst/>
          </a:prstGeom>
          <a:noFill/>
          <a:ln w="25400" cap="flat" cmpd="sng">
            <a:solidFill>
              <a:srgbClr val="706840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286" name="Google Shape;286;p11"/>
          <p:cNvCxnSpPr>
            <a:cxnSpLocks/>
          </p:cNvCxnSpPr>
          <p:nvPr/>
        </p:nvCxnSpPr>
        <p:spPr>
          <a:xfrm flipH="1" flipV="1">
            <a:off x="3804608" y="2271705"/>
            <a:ext cx="811496" cy="609442"/>
          </a:xfrm>
          <a:prstGeom prst="straightConnector1">
            <a:avLst/>
          </a:prstGeom>
          <a:noFill/>
          <a:ln w="25400" cap="flat" cmpd="sng">
            <a:solidFill>
              <a:srgbClr val="706840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287" name="Google Shape;287;p11"/>
          <p:cNvCxnSpPr>
            <a:cxnSpLocks/>
          </p:cNvCxnSpPr>
          <p:nvPr/>
        </p:nvCxnSpPr>
        <p:spPr>
          <a:xfrm flipH="1" flipV="1">
            <a:off x="3355942" y="3395601"/>
            <a:ext cx="994759" cy="1"/>
          </a:xfrm>
          <a:prstGeom prst="straightConnector1">
            <a:avLst/>
          </a:prstGeom>
          <a:noFill/>
          <a:ln w="25400" cap="flat" cmpd="sng">
            <a:solidFill>
              <a:srgbClr val="706840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288" name="Google Shape;288;p11"/>
          <p:cNvCxnSpPr>
            <a:cxnSpLocks/>
          </p:cNvCxnSpPr>
          <p:nvPr/>
        </p:nvCxnSpPr>
        <p:spPr>
          <a:xfrm flipH="1">
            <a:off x="3355942" y="4384739"/>
            <a:ext cx="994761" cy="83566"/>
          </a:xfrm>
          <a:prstGeom prst="straightConnector1">
            <a:avLst/>
          </a:prstGeom>
          <a:noFill/>
          <a:ln w="25400" cap="flat" cmpd="sng">
            <a:solidFill>
              <a:srgbClr val="706840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cxnSp>
        <p:nvCxnSpPr>
          <p:cNvPr id="289" name="Google Shape;289;p11"/>
          <p:cNvCxnSpPr>
            <a:cxnSpLocks/>
          </p:cNvCxnSpPr>
          <p:nvPr/>
        </p:nvCxnSpPr>
        <p:spPr>
          <a:xfrm flipH="1">
            <a:off x="3714161" y="4790372"/>
            <a:ext cx="1038718" cy="846857"/>
          </a:xfrm>
          <a:prstGeom prst="straightConnector1">
            <a:avLst/>
          </a:prstGeom>
          <a:noFill/>
          <a:ln w="25400" cap="flat" cmpd="sng">
            <a:solidFill>
              <a:srgbClr val="706840"/>
            </a:solidFill>
            <a:prstDash val="solid"/>
            <a:round/>
            <a:headEnd type="none" w="sm" len="sm"/>
            <a:tailEnd type="triangle" w="med" len="med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4684823-E378-44FF-A831-4A0D2BFD7F01}"/>
              </a:ext>
            </a:extLst>
          </p:cNvPr>
          <p:cNvSpPr txBox="1"/>
          <p:nvPr/>
        </p:nvSpPr>
        <p:spPr>
          <a:xfrm>
            <a:off x="832782" y="1858661"/>
            <a:ext cx="2761774" cy="73866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  <a:prstDash val="dashDot"/>
          </a:ln>
        </p:spPr>
        <p:txBody>
          <a:bodyPr wrap="square" anchor="ctr">
            <a:spAutoFit/>
          </a:bodyPr>
          <a:lstStyle/>
          <a:p>
            <a:pPr algn="ctr"/>
            <a:r>
              <a:rPr lang="en-US" b="1" dirty="0">
                <a:solidFill>
                  <a:srgbClr val="232323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TEMPORARY RESIDENCE ALLOWED UPON INVESTMENTS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600CF7-EC78-418B-8708-4516F4210649}"/>
              </a:ext>
            </a:extLst>
          </p:cNvPr>
          <p:cNvSpPr txBox="1"/>
          <p:nvPr/>
        </p:nvSpPr>
        <p:spPr>
          <a:xfrm>
            <a:off x="4331768" y="1613848"/>
            <a:ext cx="3230835" cy="264688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marL="0" lvl="0" indent="0" algn="ctr">
              <a:lnSpc>
                <a:spcPct val="80000"/>
              </a:lnSpc>
              <a:buFont typeface="Arial"/>
              <a:buNone/>
            </a:pPr>
            <a:r>
              <a:rPr lang="en-US" b="1" dirty="0">
                <a:solidFill>
                  <a:srgbClr val="232323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LIMITED PRICE CONTROL</a:t>
            </a:r>
            <a:endParaRPr lang="en-US" b="1" dirty="0">
              <a:solidFill>
                <a:srgbClr val="2323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A1E422-38D7-44E8-AB97-81D3AC1A25BD}"/>
              </a:ext>
            </a:extLst>
          </p:cNvPr>
          <p:cNvSpPr txBox="1"/>
          <p:nvPr/>
        </p:nvSpPr>
        <p:spPr>
          <a:xfrm>
            <a:off x="8321833" y="2220154"/>
            <a:ext cx="2884146" cy="73866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232323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NO LIMITS ON THE AMOUNT OF FOREIGN CAPITAL IN COMPANIES</a:t>
            </a:r>
            <a:endParaRPr lang="en-US" b="1" dirty="0">
              <a:solidFill>
                <a:srgbClr val="2323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FB81185-9C2C-48CC-A069-3B34F53E1095}"/>
              </a:ext>
            </a:extLst>
          </p:cNvPr>
          <p:cNvSpPr txBox="1"/>
          <p:nvPr/>
        </p:nvSpPr>
        <p:spPr>
          <a:xfrm>
            <a:off x="8653999" y="3631361"/>
            <a:ext cx="2263938" cy="73866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232323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NO RESTRICTIONS ON REPATRIATION OF PROFITS</a:t>
            </a:r>
            <a:endParaRPr lang="en-US" b="1" dirty="0">
              <a:solidFill>
                <a:srgbClr val="2323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E0BE40C-75E2-4B48-90B6-CF701852BFCF}"/>
              </a:ext>
            </a:extLst>
          </p:cNvPr>
          <p:cNvSpPr txBox="1"/>
          <p:nvPr/>
        </p:nvSpPr>
        <p:spPr>
          <a:xfrm>
            <a:off x="7928040" y="4891009"/>
            <a:ext cx="2706431" cy="73866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232323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NO PRIOR AUTHORIZATION OF FOREIGN INVESTMENT REQUIRED</a:t>
            </a:r>
            <a:endParaRPr lang="en-US" b="1" dirty="0">
              <a:solidFill>
                <a:srgbClr val="2323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BD45D2-73D4-4191-8062-BF03A90889AE}"/>
              </a:ext>
            </a:extLst>
          </p:cNvPr>
          <p:cNvSpPr txBox="1"/>
          <p:nvPr/>
        </p:nvSpPr>
        <p:spPr>
          <a:xfrm>
            <a:off x="4505715" y="5958408"/>
            <a:ext cx="2649474" cy="52322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232323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NO TECHNOLOGY TRANSFER RESTRICTIONS</a:t>
            </a:r>
            <a:endParaRPr lang="en-US" b="1" dirty="0">
              <a:solidFill>
                <a:srgbClr val="2323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BE5EBCC-228C-49CD-8934-06F72A2257B5}"/>
              </a:ext>
            </a:extLst>
          </p:cNvPr>
          <p:cNvSpPr txBox="1"/>
          <p:nvPr/>
        </p:nvSpPr>
        <p:spPr>
          <a:xfrm>
            <a:off x="456914" y="5430337"/>
            <a:ext cx="3002541" cy="73866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232323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NO DISCRIMINATION BETWEEN FOREIGN AND DOMESTIC INVESTOR</a:t>
            </a:r>
            <a:endParaRPr lang="en-US" b="1" dirty="0">
              <a:solidFill>
                <a:srgbClr val="2323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8B2D243-EEDE-4671-AC3D-24F518A9C29A}"/>
              </a:ext>
            </a:extLst>
          </p:cNvPr>
          <p:cNvSpPr txBox="1"/>
          <p:nvPr/>
        </p:nvSpPr>
        <p:spPr>
          <a:xfrm>
            <a:off x="421071" y="4219397"/>
            <a:ext cx="2674530" cy="52322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  <a:prstDash val="dashDot"/>
          </a:ln>
        </p:spPr>
        <p:txBody>
          <a:bodyPr wrap="square" anchor="ctr">
            <a:spAutoFit/>
          </a:bodyPr>
          <a:lstStyle/>
          <a:p>
            <a:pPr algn="ctr"/>
            <a:r>
              <a:rPr lang="en-US" b="1" dirty="0">
                <a:solidFill>
                  <a:srgbClr val="232323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NO FOREIGN EXCHANGE RESTRICTIONS</a:t>
            </a:r>
            <a:endParaRPr lang="en-US" b="1" dirty="0">
              <a:solidFill>
                <a:srgbClr val="2323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18E1C93-21E7-4214-9D8F-AADCA0144D18}"/>
              </a:ext>
            </a:extLst>
          </p:cNvPr>
          <p:cNvSpPr txBox="1"/>
          <p:nvPr/>
        </p:nvSpPr>
        <p:spPr>
          <a:xfrm>
            <a:off x="832782" y="3027115"/>
            <a:ext cx="2320290" cy="73866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  <a:prstDash val="dashDot"/>
          </a:ln>
        </p:spPr>
        <p:txBody>
          <a:bodyPr wrap="square" anchor="ctr">
            <a:spAutoFit/>
          </a:bodyPr>
          <a:lstStyle/>
          <a:p>
            <a:pPr marL="0" lvl="0" indent="0" algn="ctr">
              <a:buFont typeface="Arial"/>
              <a:buNone/>
            </a:pPr>
            <a:r>
              <a:rPr lang="en-US" b="1" dirty="0">
                <a:solidFill>
                  <a:srgbClr val="232323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NO LOCAL COUNTERPART REQUIREMENT</a:t>
            </a:r>
            <a:endParaRPr lang="en-US" b="1" dirty="0">
              <a:solidFill>
                <a:srgbClr val="2323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A9BEE21D6C3264FADE2FD38D7A7826C" ma:contentTypeVersion="16" ma:contentTypeDescription="Vytvoří nový dokument" ma:contentTypeScope="" ma:versionID="236bab5b80eee315069eef4797878178">
  <xsd:schema xmlns:xsd="http://www.w3.org/2001/XMLSchema" xmlns:xs="http://www.w3.org/2001/XMLSchema" xmlns:p="http://schemas.microsoft.com/office/2006/metadata/properties" xmlns:ns2="656df841-aa11-4fb1-a091-1fe21010e6fa" xmlns:ns3="0c5bbf73-c4da-4040-b8ab-d55d9fc0155f" targetNamespace="http://schemas.microsoft.com/office/2006/metadata/properties" ma:root="true" ma:fieldsID="0a4285460e48438df5edfe72b9c8df88" ns2:_="" ns3:_="">
    <xsd:import namespace="656df841-aa11-4fb1-a091-1fe21010e6fa"/>
    <xsd:import namespace="0c5bbf73-c4da-4040-b8ab-d55d9fc015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6df841-aa11-4fb1-a091-1fe21010e6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Značky obrázků" ma:readOnly="false" ma:fieldId="{5cf76f15-5ced-4ddc-b409-7134ff3c332f}" ma:taxonomyMulti="true" ma:sspId="fdf064b5-4622-4071-a065-a3cd2961f3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5bbf73-c4da-4040-b8ab-d55d9fc0155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0844fcd-9267-48f6-9b26-ba3d9166512a}" ma:internalName="TaxCatchAll" ma:showField="CatchAllData" ma:web="0c5bbf73-c4da-4040-b8ab-d55d9fc015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7F4AAF-C70E-43B9-96E2-B6A7A5C55B5D}"/>
</file>

<file path=customXml/itemProps2.xml><?xml version="1.0" encoding="utf-8"?>
<ds:datastoreItem xmlns:ds="http://schemas.openxmlformats.org/officeDocument/2006/customXml" ds:itemID="{369B7FA3-59BD-48B7-815C-AFEB3B752C9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4709</TotalTime>
  <Words>937</Words>
  <Application>Microsoft Office PowerPoint</Application>
  <PresentationFormat>Widescreen</PresentationFormat>
  <Paragraphs>395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Segoe UI</vt:lpstr>
      <vt:lpstr>Calibri</vt:lpstr>
      <vt:lpstr>Arial</vt:lpstr>
      <vt:lpstr>Segoe UI Symbol</vt:lpstr>
      <vt:lpstr>Arial</vt:lpstr>
      <vt:lpstr>Averta</vt:lpstr>
      <vt:lpstr>Verdana</vt:lpstr>
      <vt:lpstr>Wingdings</vt:lpstr>
      <vt:lpstr>Noto Sans Symbols</vt:lpstr>
      <vt:lpstr>Quattrocento Sans</vt:lpstr>
      <vt:lpstr>Custom Design</vt:lpstr>
      <vt:lpstr>think-cell Slide</vt:lpstr>
      <vt:lpstr>INVESTMENT OPPORTUNITIES IN AZERBAIJAN  March 2023</vt:lpstr>
      <vt:lpstr> </vt:lpstr>
      <vt:lpstr> </vt:lpstr>
      <vt:lpstr> </vt:lpstr>
      <vt:lpstr> </vt:lpstr>
      <vt:lpstr> </vt:lpstr>
      <vt:lpstr>BUSINESS ORIENTED</vt:lpstr>
      <vt:lpstr>EXPORT PROMOTION</vt:lpstr>
      <vt:lpstr> INVESTMENT CLIMATE</vt:lpstr>
      <vt:lpstr> BILATERAL INVESTMENT TREATIES</vt:lpstr>
      <vt:lpstr> DOUBLE TAXATION TREATIES</vt:lpstr>
      <vt:lpstr> INDUSTRIAL PARKS, DISTRICTS AND AGROPARKS</vt:lpstr>
      <vt:lpstr> </vt:lpstr>
      <vt:lpstr> </vt:lpstr>
      <vt:lpstr>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 YOUR WAY TO AZERBAIJAN</dc:title>
  <dc:creator>Ilham Aliyev</dc:creator>
  <cp:lastModifiedBy>Nigar Mustafayeva</cp:lastModifiedBy>
  <cp:revision>182</cp:revision>
  <dcterms:created xsi:type="dcterms:W3CDTF">2012-02-10T07:46:07Z</dcterms:created>
  <dcterms:modified xsi:type="dcterms:W3CDTF">2023-02-28T07:42:59Z</dcterms:modified>
</cp:coreProperties>
</file>